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324" r:id="rId5"/>
    <p:sldId id="263" r:id="rId6"/>
    <p:sldId id="347" r:id="rId7"/>
    <p:sldId id="348" r:id="rId8"/>
    <p:sldId id="339" r:id="rId9"/>
    <p:sldId id="340" r:id="rId10"/>
    <p:sldId id="351" r:id="rId11"/>
    <p:sldId id="342" r:id="rId12"/>
    <p:sldId id="352" r:id="rId13"/>
    <p:sldId id="325" r:id="rId14"/>
    <p:sldId id="354" r:id="rId15"/>
    <p:sldId id="314" r:id="rId16"/>
    <p:sldId id="344" r:id="rId17"/>
    <p:sldId id="315" r:id="rId18"/>
    <p:sldId id="262" r:id="rId19"/>
    <p:sldId id="322" r:id="rId20"/>
    <p:sldId id="345" r:id="rId21"/>
    <p:sldId id="28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5F428-E6E0-2440-C8F7-05CA41D52A0D}" name="Dick, Michael (Capita Experience Pension Solutions)" initials="DM(EPS" userId="S::P50075529@capita.co.uk::caf09a3d-b615-45c0-884e-0b3510e83e5a" providerId="AD"/>
  <p188:author id="{95780244-C15A-F9DD-9C5D-215C943243B6}" name="Cole, Jo (Capita Experience Pension Solutions)" initials="CJ(EPS" userId="S::P10192237@capita.co.uk::4fad07fb-3dd4-48c3-b07e-60a1a8831b0f" providerId="AD"/>
  <p188:author id="{4B89B2A7-942E-64B9-8309-703636B90D21}" name="STEEL, Bailey" initials="SB" userId="S::Bailey.STEEL@EDUCATION.GOV.UK::347841a5-a757-4718-9182-651d3112ba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36" autoAdjust="0"/>
  </p:normalViewPr>
  <p:slideViewPr>
    <p:cSldViewPr snapToGrid="0">
      <p:cViewPr varScale="1">
        <p:scale>
          <a:sx n="81" d="100"/>
          <a:sy n="81" d="100"/>
        </p:scale>
        <p:origin x="1614" y="96"/>
      </p:cViewPr>
      <p:guideLst/>
    </p:cSldViewPr>
  </p:slideViewPr>
  <p:notesTextViewPr>
    <p:cViewPr>
      <p:scale>
        <a:sx n="3" d="2"/>
        <a:sy n="3" d="2"/>
      </p:scale>
      <p:origin x="0" y="0"/>
    </p:cViewPr>
  </p:notesTextViewPr>
  <p:sorterViewPr>
    <p:cViewPr>
      <p:scale>
        <a:sx n="100" d="100"/>
        <a:sy n="100" d="100"/>
      </p:scale>
      <p:origin x="0" y="-2022"/>
    </p:cViewPr>
  </p:sorter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Michael (Capita Experience Pension Solutions)" userId="caf09a3d-b615-45c0-884e-0b3510e83e5a" providerId="ADAL" clId="{50CBF256-33AC-4413-AC94-32ABAF3F9B55}"/>
    <pc:docChg chg="custSel modSld">
      <pc:chgData name="Dick, Michael (Capita Experience Pension Solutions)" userId="caf09a3d-b615-45c0-884e-0b3510e83e5a" providerId="ADAL" clId="{50CBF256-33AC-4413-AC94-32ABAF3F9B55}" dt="2023-06-07T17:30:04.397" v="2598" actId="20577"/>
      <pc:docMkLst>
        <pc:docMk/>
      </pc:docMkLst>
      <pc:sldChg chg="modSp mod">
        <pc:chgData name="Dick, Michael (Capita Experience Pension Solutions)" userId="caf09a3d-b615-45c0-884e-0b3510e83e5a" providerId="ADAL" clId="{50CBF256-33AC-4413-AC94-32ABAF3F9B55}" dt="2023-06-07T16:32:28.017" v="721" actId="6549"/>
        <pc:sldMkLst>
          <pc:docMk/>
          <pc:sldMk cId="2508635997" sldId="339"/>
        </pc:sldMkLst>
        <pc:spChg chg="mod">
          <ac:chgData name="Dick, Michael (Capita Experience Pension Solutions)" userId="caf09a3d-b615-45c0-884e-0b3510e83e5a" providerId="ADAL" clId="{50CBF256-33AC-4413-AC94-32ABAF3F9B55}" dt="2023-06-07T16:32:28.017" v="721" actId="6549"/>
          <ac:spMkLst>
            <pc:docMk/>
            <pc:sldMk cId="2508635997" sldId="339"/>
            <ac:spMk id="3" creationId="{0557174C-B26A-2A7C-7269-CDBD0DFD8698}"/>
          </ac:spMkLst>
        </pc:spChg>
      </pc:sldChg>
      <pc:sldChg chg="modSp mod modNotesTx">
        <pc:chgData name="Dick, Michael (Capita Experience Pension Solutions)" userId="caf09a3d-b615-45c0-884e-0b3510e83e5a" providerId="ADAL" clId="{50CBF256-33AC-4413-AC94-32ABAF3F9B55}" dt="2023-06-07T17:05:33.261" v="1912" actId="113"/>
        <pc:sldMkLst>
          <pc:docMk/>
          <pc:sldMk cId="505666866" sldId="340"/>
        </pc:sldMkLst>
        <pc:spChg chg="mod">
          <ac:chgData name="Dick, Michael (Capita Experience Pension Solutions)" userId="caf09a3d-b615-45c0-884e-0b3510e83e5a" providerId="ADAL" clId="{50CBF256-33AC-4413-AC94-32ABAF3F9B55}" dt="2023-06-07T16:48:28.092" v="1677" actId="20577"/>
          <ac:spMkLst>
            <pc:docMk/>
            <pc:sldMk cId="505666866" sldId="340"/>
            <ac:spMk id="3" creationId="{A58EB874-50C5-26CA-A124-C4F00972D634}"/>
          </ac:spMkLst>
        </pc:spChg>
      </pc:sldChg>
      <pc:sldChg chg="modSp mod">
        <pc:chgData name="Dick, Michael (Capita Experience Pension Solutions)" userId="caf09a3d-b615-45c0-884e-0b3510e83e5a" providerId="ADAL" clId="{50CBF256-33AC-4413-AC94-32ABAF3F9B55}" dt="2023-06-07T17:25:26.963" v="2520" actId="20577"/>
        <pc:sldMkLst>
          <pc:docMk/>
          <pc:sldMk cId="4049680411" sldId="342"/>
        </pc:sldMkLst>
        <pc:spChg chg="mod">
          <ac:chgData name="Dick, Michael (Capita Experience Pension Solutions)" userId="caf09a3d-b615-45c0-884e-0b3510e83e5a" providerId="ADAL" clId="{50CBF256-33AC-4413-AC94-32ABAF3F9B55}" dt="2023-06-07T17:13:37.523" v="2071" actId="20577"/>
          <ac:spMkLst>
            <pc:docMk/>
            <pc:sldMk cId="4049680411" sldId="342"/>
            <ac:spMk id="2" creationId="{ABB46EA6-85B8-EBA3-778B-DE645E61BB20}"/>
          </ac:spMkLst>
        </pc:spChg>
        <pc:spChg chg="mod">
          <ac:chgData name="Dick, Michael (Capita Experience Pension Solutions)" userId="caf09a3d-b615-45c0-884e-0b3510e83e5a" providerId="ADAL" clId="{50CBF256-33AC-4413-AC94-32ABAF3F9B55}" dt="2023-06-07T17:25:26.963" v="2520" actId="20577"/>
          <ac:spMkLst>
            <pc:docMk/>
            <pc:sldMk cId="4049680411" sldId="342"/>
            <ac:spMk id="3" creationId="{EB84DC42-A423-52D9-B3DF-8B04FA2B34DD}"/>
          </ac:spMkLst>
        </pc:spChg>
      </pc:sldChg>
      <pc:sldChg chg="modSp mod">
        <pc:chgData name="Dick, Michael (Capita Experience Pension Solutions)" userId="caf09a3d-b615-45c0-884e-0b3510e83e5a" providerId="ADAL" clId="{50CBF256-33AC-4413-AC94-32ABAF3F9B55}" dt="2023-06-07T16:23:36.575" v="374" actId="20577"/>
        <pc:sldMkLst>
          <pc:docMk/>
          <pc:sldMk cId="2557392804" sldId="347"/>
        </pc:sldMkLst>
        <pc:spChg chg="mod">
          <ac:chgData name="Dick, Michael (Capita Experience Pension Solutions)" userId="caf09a3d-b615-45c0-884e-0b3510e83e5a" providerId="ADAL" clId="{50CBF256-33AC-4413-AC94-32ABAF3F9B55}" dt="2023-06-07T16:23:36.575" v="374" actId="20577"/>
          <ac:spMkLst>
            <pc:docMk/>
            <pc:sldMk cId="2557392804" sldId="347"/>
            <ac:spMk id="3" creationId="{A4562C71-E0C3-58A3-2524-81C61AB95FB2}"/>
          </ac:spMkLst>
        </pc:spChg>
      </pc:sldChg>
      <pc:sldChg chg="modSp mod modNotesTx">
        <pc:chgData name="Dick, Michael (Capita Experience Pension Solutions)" userId="caf09a3d-b615-45c0-884e-0b3510e83e5a" providerId="ADAL" clId="{50CBF256-33AC-4413-AC94-32ABAF3F9B55}" dt="2023-06-07T16:29:14.902" v="628" actId="20577"/>
        <pc:sldMkLst>
          <pc:docMk/>
          <pc:sldMk cId="647320429" sldId="348"/>
        </pc:sldMkLst>
        <pc:spChg chg="mod">
          <ac:chgData name="Dick, Michael (Capita Experience Pension Solutions)" userId="caf09a3d-b615-45c0-884e-0b3510e83e5a" providerId="ADAL" clId="{50CBF256-33AC-4413-AC94-32ABAF3F9B55}" dt="2023-06-07T16:22:07.525" v="307" actId="313"/>
          <ac:spMkLst>
            <pc:docMk/>
            <pc:sldMk cId="647320429" sldId="348"/>
            <ac:spMk id="3" creationId="{EF7068B6-B6D1-297C-9A2D-6299135B8761}"/>
          </ac:spMkLst>
        </pc:spChg>
      </pc:sldChg>
      <pc:sldChg chg="modSp mod">
        <pc:chgData name="Dick, Michael (Capita Experience Pension Solutions)" userId="caf09a3d-b615-45c0-884e-0b3510e83e5a" providerId="ADAL" clId="{50CBF256-33AC-4413-AC94-32ABAF3F9B55}" dt="2023-06-07T17:07:43.588" v="1982" actId="20577"/>
        <pc:sldMkLst>
          <pc:docMk/>
          <pc:sldMk cId="231731206" sldId="351"/>
        </pc:sldMkLst>
        <pc:spChg chg="mod">
          <ac:chgData name="Dick, Michael (Capita Experience Pension Solutions)" userId="caf09a3d-b615-45c0-884e-0b3510e83e5a" providerId="ADAL" clId="{50CBF256-33AC-4413-AC94-32ABAF3F9B55}" dt="2023-06-07T17:07:43.588" v="1982" actId="20577"/>
          <ac:spMkLst>
            <pc:docMk/>
            <pc:sldMk cId="231731206" sldId="351"/>
            <ac:spMk id="5" creationId="{A89960EA-8797-5310-D6DA-AE41A84AD55A}"/>
          </ac:spMkLst>
        </pc:spChg>
      </pc:sldChg>
      <pc:sldChg chg="modSp mod">
        <pc:chgData name="Dick, Michael (Capita Experience Pension Solutions)" userId="caf09a3d-b615-45c0-884e-0b3510e83e5a" providerId="ADAL" clId="{50CBF256-33AC-4413-AC94-32ABAF3F9B55}" dt="2023-06-07T17:30:04.397" v="2598" actId="20577"/>
        <pc:sldMkLst>
          <pc:docMk/>
          <pc:sldMk cId="234654972" sldId="352"/>
        </pc:sldMkLst>
        <pc:spChg chg="mod">
          <ac:chgData name="Dick, Michael (Capita Experience Pension Solutions)" userId="caf09a3d-b615-45c0-884e-0b3510e83e5a" providerId="ADAL" clId="{50CBF256-33AC-4413-AC94-32ABAF3F9B55}" dt="2023-06-07T17:30:04.397" v="2598" actId="20577"/>
          <ac:spMkLst>
            <pc:docMk/>
            <pc:sldMk cId="234654972" sldId="352"/>
            <ac:spMk id="7" creationId="{7F587185-BD4D-A7D7-9F57-08BE1EEA35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25E79AC-33F0-4D43-8DE5-72489625831D}" type="datetimeFigureOut">
              <a:rPr lang="en-GB" smtClean="0"/>
              <a:t>09/06/2023</a:t>
            </a:fld>
            <a:endParaRPr lang="en-GB" dirty="0"/>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dirty="0"/>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931567-FFC4-49BA-91F5-8A0228FB8E50}" type="datetimeFigureOut">
              <a:rPr lang="en-GB" smtClean="0"/>
              <a:t>09/06/2023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dirty="0"/>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a:t>
            </a:fld>
            <a:endParaRPr lang="en-GB" dirty="0"/>
          </a:p>
        </p:txBody>
      </p:sp>
    </p:spTree>
    <p:extLst>
      <p:ext uri="{BB962C8B-B14F-4D97-AF65-F5344CB8AC3E}">
        <p14:creationId xmlns:p14="http://schemas.microsoft.com/office/powerpoint/2010/main" val="194462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13</a:t>
            </a:fld>
            <a:endParaRPr lang="en-GB" dirty="0"/>
          </a:p>
        </p:txBody>
      </p:sp>
    </p:spTree>
    <p:extLst>
      <p:ext uri="{BB962C8B-B14F-4D97-AF65-F5344CB8AC3E}">
        <p14:creationId xmlns:p14="http://schemas.microsoft.com/office/powerpoint/2010/main" val="344672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15</a:t>
            </a:fld>
            <a:endParaRPr lang="en-GB" dirty="0"/>
          </a:p>
        </p:txBody>
      </p:sp>
    </p:spTree>
    <p:extLst>
      <p:ext uri="{BB962C8B-B14F-4D97-AF65-F5344CB8AC3E}">
        <p14:creationId xmlns:p14="http://schemas.microsoft.com/office/powerpoint/2010/main" val="408932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16</a:t>
            </a:fld>
            <a:endParaRPr lang="en-GB" dirty="0"/>
          </a:p>
        </p:txBody>
      </p:sp>
    </p:spTree>
    <p:extLst>
      <p:ext uri="{BB962C8B-B14F-4D97-AF65-F5344CB8AC3E}">
        <p14:creationId xmlns:p14="http://schemas.microsoft.com/office/powerpoint/2010/main" val="69627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 completes their part of the application form</a:t>
            </a:r>
          </a:p>
          <a:p>
            <a:r>
              <a:rPr lang="en-GB" dirty="0"/>
              <a:t>Goes to the employer for them to complete their part of the application</a:t>
            </a:r>
          </a:p>
          <a:p>
            <a:r>
              <a:rPr lang="en-GB" dirty="0"/>
              <a:t>TP then provides the options paper which shows the different calculations </a:t>
            </a:r>
          </a:p>
          <a:p>
            <a:r>
              <a:rPr lang="en-GB" dirty="0"/>
              <a:t>Member completes the choices form to notify us of their chosen option</a:t>
            </a:r>
          </a:p>
          <a:p>
            <a:r>
              <a:rPr lang="en-GB" dirty="0"/>
              <a:t>TP process application and put pension into payment</a:t>
            </a:r>
          </a:p>
          <a:p>
            <a:r>
              <a:rPr lang="en-GB" b="1" dirty="0">
                <a:solidFill>
                  <a:srgbClr val="FF0000"/>
                </a:solidFill>
              </a:rPr>
              <a:t>MD comment:</a:t>
            </a:r>
            <a:r>
              <a:rPr lang="en-GB" b="0" dirty="0">
                <a:solidFill>
                  <a:srgbClr val="FF0000"/>
                </a:solidFill>
              </a:rPr>
              <a:t> The process is “paused” awaiting their FA or CA decision.</a:t>
            </a:r>
            <a:endParaRPr lang="en-GB" b="1" dirty="0">
              <a:solidFill>
                <a:srgbClr val="FF0000"/>
              </a:solidFill>
            </a:endParaRPr>
          </a:p>
          <a:p>
            <a:endParaRPr lang="en-GB" dirty="0"/>
          </a:p>
          <a:p>
            <a:r>
              <a:rPr lang="en-GB" dirty="0"/>
              <a:t>* Do we notify them that we have received their choice form and then send out a separate letter confirming their pension has been processed/will be put into payment or do we just write out with their pension amount</a:t>
            </a:r>
          </a:p>
        </p:txBody>
      </p:sp>
      <p:sp>
        <p:nvSpPr>
          <p:cNvPr id="4" name="Slide Number Placeholder 3"/>
          <p:cNvSpPr>
            <a:spLocks noGrp="1"/>
          </p:cNvSpPr>
          <p:nvPr>
            <p:ph type="sldNum" sz="quarter" idx="5"/>
          </p:nvPr>
        </p:nvSpPr>
        <p:spPr/>
        <p:txBody>
          <a:bodyPr/>
          <a:lstStyle/>
          <a:p>
            <a:fld id="{2DA3B6EA-DD97-43EA-9327-E7F5EB5431D7}" type="slidenum">
              <a:rPr lang="en-GB" smtClean="0"/>
              <a:t>17</a:t>
            </a:fld>
            <a:endParaRPr lang="en-GB" dirty="0"/>
          </a:p>
        </p:txBody>
      </p:sp>
    </p:spTree>
    <p:extLst>
      <p:ext uri="{BB962C8B-B14F-4D97-AF65-F5344CB8AC3E}">
        <p14:creationId xmlns:p14="http://schemas.microsoft.com/office/powerpoint/2010/main" val="424747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for what the retirement process will be</a:t>
            </a:r>
          </a:p>
          <a:p>
            <a:r>
              <a:rPr lang="en-GB" dirty="0"/>
              <a:t>Slide for what will happen to those who have retired – they will be contacted directly</a:t>
            </a:r>
          </a:p>
          <a:p>
            <a:r>
              <a:rPr lang="en-GB" dirty="0"/>
              <a:t>Case study examples – practicalities (2 x basic / most popular and easy to explain</a:t>
            </a:r>
          </a:p>
          <a:p>
            <a:r>
              <a:rPr lang="en-GB" dirty="0"/>
              <a:t>What we can’t advise you on until after the consultation – flexibilities/overtime/transfers/LGPS/Tax?</a:t>
            </a:r>
          </a:p>
          <a:p>
            <a:r>
              <a:rPr lang="en-GB" dirty="0"/>
              <a:t>Resources – decision tree / MPO banner / calculator and modeller</a:t>
            </a:r>
          </a:p>
        </p:txBody>
      </p:sp>
      <p:sp>
        <p:nvSpPr>
          <p:cNvPr id="4" name="Slide Number Placeholder 3"/>
          <p:cNvSpPr>
            <a:spLocks noGrp="1"/>
          </p:cNvSpPr>
          <p:nvPr>
            <p:ph type="sldNum" sz="quarter" idx="5"/>
          </p:nvPr>
        </p:nvSpPr>
        <p:spPr/>
        <p:txBody>
          <a:bodyPr/>
          <a:lstStyle/>
          <a:p>
            <a:fld id="{2DA3B6EA-DD97-43EA-9327-E7F5EB5431D7}" type="slidenum">
              <a:rPr lang="en-GB" smtClean="0"/>
              <a:t>18</a:t>
            </a:fld>
            <a:endParaRPr lang="en-GB" dirty="0"/>
          </a:p>
        </p:txBody>
      </p:sp>
    </p:spTree>
    <p:extLst>
      <p:ext uri="{BB962C8B-B14F-4D97-AF65-F5344CB8AC3E}">
        <p14:creationId xmlns:p14="http://schemas.microsoft.com/office/powerpoint/2010/main" val="326251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2</a:t>
            </a:fld>
            <a:endParaRPr lang="en-GB" dirty="0"/>
          </a:p>
        </p:txBody>
      </p:sp>
    </p:spTree>
    <p:extLst>
      <p:ext uri="{BB962C8B-B14F-4D97-AF65-F5344CB8AC3E}">
        <p14:creationId xmlns:p14="http://schemas.microsoft.com/office/powerpoint/2010/main" val="314650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Transitional protection allowed members, who were within ten years of their normal pension age, to remain in their final salary scheme, while other members moved to the new career average scheme on, or after,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three categories members could fall within. These are: Full protection, Tapered protection and Transition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rtl="0"/>
            <a:r>
              <a:rPr lang="en-GB" dirty="0"/>
              <a:t>Full Protection</a:t>
            </a:r>
          </a:p>
          <a:p>
            <a:pPr marL="342900" indent="-342900" algn="l" rtl="0">
              <a:buFont typeface="Arial" panose="020B0604020202020204" pitchFamily="34" charset="0"/>
              <a:buChar char="•"/>
            </a:pPr>
            <a:r>
              <a:rPr lang="en-GB" sz="1200" b="1" dirty="0"/>
              <a:t>Active members within 10 years of Normal Pension Age (NPA) at 1 April 2012 remained in final salary </a:t>
            </a:r>
          </a:p>
          <a:p>
            <a:pPr algn="l" rtl="0"/>
            <a:r>
              <a:rPr lang="en-GB" dirty="0"/>
              <a:t>Tapered Protection</a:t>
            </a:r>
          </a:p>
          <a:p>
            <a:pPr marL="342900" indent="-342900" algn="l" rtl="0">
              <a:buFont typeface="Arial" panose="020B0604020202020204" pitchFamily="34" charset="0"/>
              <a:buChar char="•"/>
            </a:pPr>
            <a:r>
              <a:rPr lang="en-GB" sz="1200" b="1" dirty="0"/>
              <a:t>Tapered protection for members within a further 3.5 years of their NPA remained in final salary until a later date then move into career average</a:t>
            </a:r>
          </a:p>
          <a:p>
            <a:pPr algn="l" rtl="0"/>
            <a:r>
              <a:rPr lang="en-GB" dirty="0"/>
              <a:t>Transition members</a:t>
            </a:r>
          </a:p>
          <a:p>
            <a:pPr marL="342900" indent="-342900" algn="l" rtl="0">
              <a:buFont typeface="Arial" panose="020B0604020202020204" pitchFamily="34" charset="0"/>
              <a:buChar char="•"/>
            </a:pPr>
            <a:r>
              <a:rPr lang="en-GB" sz="1200" b="1" dirty="0"/>
              <a:t>Other existing members entered the career average scheme on 1 April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dirty="0"/>
          </a:p>
        </p:txBody>
      </p:sp>
    </p:spTree>
    <p:extLst>
      <p:ext uri="{BB962C8B-B14F-4D97-AF65-F5344CB8AC3E}">
        <p14:creationId xmlns:p14="http://schemas.microsoft.com/office/powerpoint/2010/main" val="334873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Pct val="100000"/>
              <a:buFont typeface="Arial" panose="020B0604020202020204" pitchFamily="34" charset="0"/>
              <a:buNone/>
              <a:tabLst>
                <a:tab pos="457200" algn="l"/>
              </a:tabLst>
              <a:defRPr/>
            </a:pPr>
            <a:r>
              <a:rPr lang="en-GB" dirty="0"/>
              <a:t>Affected members:</a:t>
            </a:r>
          </a:p>
          <a:p>
            <a:pPr marL="0" marR="0" lvl="0" indent="0" algn="l" defTabSz="914400" rtl="0" eaLnBrk="1" fontAlgn="auto" latinLnBrk="0" hangingPunct="1">
              <a:lnSpc>
                <a:spcPct val="100000"/>
              </a:lnSpc>
              <a:spcBef>
                <a:spcPts val="0"/>
              </a:spcBef>
              <a:spcAft>
                <a:spcPts val="300"/>
              </a:spcAft>
              <a:buClrTx/>
              <a:buSzPct val="100000"/>
              <a:buFont typeface="Arial" panose="020B0604020202020204" pitchFamily="34" charset="0"/>
              <a:buNone/>
              <a:tabLst>
                <a:tab pos="457200" algn="l"/>
              </a:tabLst>
              <a:defRPr/>
            </a:pPr>
            <a:endParaRPr lang="en-GB" sz="1200" dirty="0"/>
          </a:p>
          <a:p>
            <a:pPr marL="171450" marR="0" lvl="0" indent="-171450"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tab pos="457200" algn="l"/>
              </a:tabLst>
              <a:defRPr/>
            </a:pPr>
            <a:r>
              <a:rPr lang="en-GB" sz="1200" dirty="0"/>
              <a:t>Active members of the Scheme (or another public service pension scheme) on 31 March 2012</a:t>
            </a:r>
          </a:p>
          <a:p>
            <a:pPr marL="171450" marR="0" lvl="0" indent="-171450"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tab pos="457200" algn="l"/>
              </a:tabLst>
              <a:defRPr/>
            </a:pPr>
            <a:r>
              <a:rPr lang="en-GB" sz="1200" dirty="0"/>
              <a:t>Have service in the remedy period (1 April 2015 – 31 March 2022)</a:t>
            </a:r>
          </a:p>
          <a:p>
            <a:pPr marL="171450" lvl="0" indent="-171450">
              <a:spcAft>
                <a:spcPts val="300"/>
              </a:spcAft>
              <a:buSzPct val="100000"/>
              <a:buFont typeface="Arial" panose="020B0604020202020204" pitchFamily="34" charset="0"/>
              <a:buChar char="•"/>
              <a:tabLst>
                <a:tab pos="457200" algn="l"/>
              </a:tabLst>
            </a:pPr>
            <a:r>
              <a:rPr lang="en-GB" sz="1200" dirty="0"/>
              <a:t>Don’t have a disqualifying break of more than 5 years</a:t>
            </a:r>
          </a:p>
          <a:p>
            <a:pPr marL="171450" lvl="0" indent="-171450">
              <a:spcAft>
                <a:spcPts val="300"/>
              </a:spcAft>
              <a:buSzPct val="100000"/>
              <a:buFont typeface="Arial" panose="020B0604020202020204" pitchFamily="34" charset="0"/>
              <a:buChar char="•"/>
              <a:tabLst>
                <a:tab pos="457200" algn="l"/>
              </a:tabLst>
            </a:pPr>
            <a:endParaRPr lang="en-GB" sz="1200" dirty="0"/>
          </a:p>
          <a:p>
            <a:pPr lvl="0">
              <a:spcAft>
                <a:spcPts val="300"/>
              </a:spcAft>
              <a:buSzPts val="1000"/>
              <a:tabLst>
                <a:tab pos="457200" algn="l"/>
              </a:tabLst>
            </a:pPr>
            <a:r>
              <a:rPr lang="en-GB" dirty="0"/>
              <a:t>Non-affected members</a:t>
            </a:r>
          </a:p>
          <a:p>
            <a:pPr marL="457200" lvl="0" indent="-457200">
              <a:spcAft>
                <a:spcPts val="300"/>
              </a:spcAft>
              <a:buSzPct val="100000"/>
              <a:buFont typeface="+mj-lt"/>
              <a:buAutoNum type="arabicPeriod"/>
              <a:tabLst>
                <a:tab pos="457200" algn="l"/>
              </a:tabLst>
            </a:pPr>
            <a:r>
              <a:rPr lang="en-GB" sz="1200" dirty="0"/>
              <a:t>First joined one of the affected public service pension schemes on or after 1 April 2012</a:t>
            </a:r>
          </a:p>
          <a:p>
            <a:pPr marL="457200" lvl="0" indent="-457200">
              <a:spcAft>
                <a:spcPts val="300"/>
              </a:spcAft>
              <a:buSzPct val="100000"/>
              <a:buFont typeface="+mj-lt"/>
              <a:buAutoNum type="arabicPeriod"/>
              <a:tabLst>
                <a:tab pos="457200" algn="l"/>
              </a:tabLst>
            </a:pPr>
            <a:r>
              <a:rPr lang="en-GB" sz="1200" dirty="0"/>
              <a:t>Not in service 31 March 2015 or had more than 5 year break ending on or after 31 March 2012</a:t>
            </a:r>
          </a:p>
          <a:p>
            <a:pPr marL="457200" lvl="0" indent="-457200">
              <a:spcAft>
                <a:spcPts val="300"/>
              </a:spcAft>
              <a:buSzPct val="100000"/>
              <a:buFont typeface="+mj-lt"/>
              <a:buAutoNum type="arabicPeriod"/>
              <a:tabLst>
                <a:tab pos="457200" algn="l"/>
              </a:tabLst>
            </a:pPr>
            <a:r>
              <a:rPr lang="en-GB" sz="1200" dirty="0"/>
              <a:t>No service in the remedy period (1 April 2015 – 31 March 2022)</a:t>
            </a:r>
          </a:p>
          <a:p>
            <a:pPr marL="457200" lvl="0" indent="-457200">
              <a:spcAft>
                <a:spcPts val="300"/>
              </a:spcAft>
              <a:buSzPct val="100000"/>
              <a:buFont typeface="+mj-lt"/>
              <a:buAutoNum type="arabicPeriod"/>
              <a:tabLst>
                <a:tab pos="457200" algn="l"/>
              </a:tabLst>
            </a:pPr>
            <a:r>
              <a:rPr lang="en-GB" sz="1200" dirty="0"/>
              <a:t>Members who took full benefits on or after 1 April 2012 </a:t>
            </a:r>
          </a:p>
          <a:p>
            <a:pPr marL="457200" lvl="0" indent="-457200">
              <a:spcAft>
                <a:spcPts val="300"/>
              </a:spcAft>
              <a:buSzPct val="100000"/>
              <a:buFont typeface="+mj-lt"/>
              <a:buAutoNum type="arabicPeriod"/>
              <a:tabLst>
                <a:tab pos="457200" algn="l"/>
              </a:tabLst>
            </a:pPr>
            <a:r>
              <a:rPr lang="en-GB" sz="1200" dirty="0"/>
              <a:t>Members who fully retired* and re-entered pensionable service after retirement, before 1 April 2012</a:t>
            </a:r>
          </a:p>
          <a:p>
            <a:pPr marL="0" indent="0">
              <a:spcAft>
                <a:spcPts val="300"/>
              </a:spcAft>
              <a:buSzPct val="100000"/>
              <a:buFont typeface="+mj-lt"/>
              <a:buNone/>
              <a:tabLst>
                <a:tab pos="457200" algn="l"/>
              </a:tabLst>
            </a:pPr>
            <a:endParaRPr lang="en-GB" sz="1200" dirty="0"/>
          </a:p>
          <a:p>
            <a:pPr marL="0" marR="0" lvl="0" indent="0" algn="l" defTabSz="914400" rtl="0" eaLnBrk="1" fontAlgn="auto" latinLnBrk="0" hangingPunct="1">
              <a:lnSpc>
                <a:spcPct val="100000"/>
              </a:lnSpc>
              <a:spcBef>
                <a:spcPts val="0"/>
              </a:spcBef>
              <a:spcAft>
                <a:spcPts val="300"/>
              </a:spcAft>
              <a:buClrTx/>
              <a:buSzPct val="100000"/>
              <a:buFont typeface="+mj-lt"/>
              <a:buNone/>
              <a:tabLst>
                <a:tab pos="457200" algn="l"/>
              </a:tabLst>
              <a:defRPr/>
            </a:pPr>
            <a:r>
              <a:rPr lang="en-GB" dirty="0"/>
              <a:t>* Fully retired (does not include phased retirement or where NPA 60 benefits taken, but NPA 65 service continued)</a:t>
            </a:r>
          </a:p>
          <a:p>
            <a:pPr marL="0" indent="0">
              <a:spcAft>
                <a:spcPts val="300"/>
              </a:spcAft>
              <a:buSzPct val="100000"/>
              <a:buFont typeface="+mj-lt"/>
              <a:buNone/>
              <a:tabLst>
                <a:tab pos="457200" algn="l"/>
              </a:tabLst>
            </a:pPr>
            <a:endParaRPr lang="en-GB" sz="1200" dirty="0"/>
          </a:p>
          <a:p>
            <a:pPr marL="171450" lvl="0" indent="-171450">
              <a:spcAft>
                <a:spcPts val="300"/>
              </a:spcAft>
              <a:buSzPct val="100000"/>
              <a:buFont typeface="Arial" panose="020B0604020202020204" pitchFamily="34" charset="0"/>
              <a:buChar char="•"/>
              <a:tabLst>
                <a:tab pos="457200" algn="l"/>
              </a:tabLst>
            </a:pPr>
            <a:endParaRPr lang="en-GB" sz="1200" dirty="0"/>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dirty="0"/>
          </a:p>
        </p:txBody>
      </p:sp>
    </p:spTree>
    <p:extLst>
      <p:ext uri="{BB962C8B-B14F-4D97-AF65-F5344CB8AC3E}">
        <p14:creationId xmlns:p14="http://schemas.microsoft.com/office/powerpoint/2010/main" val="61681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dirty="0"/>
          </a:p>
        </p:txBody>
      </p:sp>
    </p:spTree>
    <p:extLst>
      <p:ext uri="{BB962C8B-B14F-4D97-AF65-F5344CB8AC3E}">
        <p14:creationId xmlns:p14="http://schemas.microsoft.com/office/powerpoint/2010/main" val="27117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Affected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*For deceased members, depending on circumstances, the decision maker may be </a:t>
            </a:r>
            <a:r>
              <a:rPr lang="en-GB" sz="1200" b="0" dirty="0">
                <a:effectLst/>
                <a:latin typeface="Calibri" panose="020F0502020204030204" pitchFamily="34" charset="0"/>
                <a:ea typeface="MS Mincho" panose="02020609040205080304" pitchFamily="49" charset="-128"/>
                <a:cs typeface="Arial" panose="020B0604020202020204" pitchFamily="34" charset="0"/>
              </a:rPr>
              <a:t>the member’s personal representative, a surviving spouse or the parent or guardian of a child in receipt of a child pension</a:t>
            </a:r>
            <a:r>
              <a:rPr lang="en-GB" sz="1200" b="0" dirty="0"/>
              <a:t>. Where there is no decision maker, Teachers’ Pensions may act as the DM.</a:t>
            </a:r>
            <a:endParaRPr lang="en-GB" b="0" dirty="0"/>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dirty="0"/>
          </a:p>
        </p:txBody>
      </p:sp>
    </p:spTree>
    <p:extLst>
      <p:ext uri="{BB962C8B-B14F-4D97-AF65-F5344CB8AC3E}">
        <p14:creationId xmlns:p14="http://schemas.microsoft.com/office/powerpoint/2010/main" val="156113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300"/>
              </a:spcBef>
              <a:spcAft>
                <a:spcPts val="300"/>
              </a:spcAft>
              <a:buSzPts val="1000"/>
              <a:tabLst>
                <a:tab pos="457200" algn="l"/>
              </a:tabLst>
            </a:pPr>
            <a:r>
              <a:rPr lang="en-GB" dirty="0"/>
              <a:t>Overtime</a:t>
            </a:r>
          </a:p>
          <a:p>
            <a:pPr marL="342900" indent="-342900">
              <a:lnSpc>
                <a:spcPct val="115000"/>
              </a:lnSpc>
              <a:spcBef>
                <a:spcPts val="300"/>
              </a:spcBef>
              <a:spcAft>
                <a:spcPts val="300"/>
              </a:spcAft>
              <a:buSzPct val="100000"/>
              <a:buFont typeface="Arial" panose="020B0604020202020204" pitchFamily="34" charset="0"/>
              <a:buChar char="•"/>
              <a:tabLst>
                <a:tab pos="457200" algn="l"/>
              </a:tabLst>
            </a:pPr>
            <a:r>
              <a:rPr lang="en-GB" sz="1800" dirty="0"/>
              <a:t>Not pensionable in final salary but pensionable in career average. Contributions to be deducted in respect of pensionable employment from 1 April 2022 and included in service &amp; salary details</a:t>
            </a:r>
          </a:p>
          <a:p>
            <a:pPr>
              <a:lnSpc>
                <a:spcPct val="115000"/>
              </a:lnSpc>
              <a:spcBef>
                <a:spcPts val="300"/>
              </a:spcBef>
              <a:spcAft>
                <a:spcPts val="300"/>
              </a:spcAft>
              <a:buSzPts val="1000"/>
              <a:tabLst>
                <a:tab pos="457200" algn="l"/>
              </a:tabLst>
            </a:pPr>
            <a:r>
              <a:rPr lang="en-GB" sz="1800" dirty="0"/>
              <a:t>Flexibilities</a:t>
            </a:r>
          </a:p>
          <a:p>
            <a:pPr marL="285750" indent="-285750">
              <a:lnSpc>
                <a:spcPct val="115000"/>
              </a:lnSpc>
              <a:spcBef>
                <a:spcPts val="300"/>
              </a:spcBef>
              <a:spcAft>
                <a:spcPts val="300"/>
              </a:spcAft>
              <a:buSzPct val="100000"/>
              <a:buFont typeface="Arial" panose="020B0604020202020204" pitchFamily="34" charset="0"/>
              <a:buChar char="•"/>
              <a:tabLst>
                <a:tab pos="457200" algn="l"/>
              </a:tabLst>
            </a:pPr>
            <a:r>
              <a:rPr lang="en-GB" sz="1800" dirty="0"/>
              <a:t>Final salary scheme -  additional pension</a:t>
            </a:r>
          </a:p>
          <a:p>
            <a:pPr marL="285750" indent="-285750">
              <a:lnSpc>
                <a:spcPct val="115000"/>
              </a:lnSpc>
              <a:spcBef>
                <a:spcPts val="300"/>
              </a:spcBef>
              <a:spcAft>
                <a:spcPts val="300"/>
              </a:spcAft>
              <a:buSzPct val="100000"/>
              <a:buFont typeface="Arial" panose="020B0604020202020204" pitchFamily="34" charset="0"/>
              <a:buChar char="•"/>
              <a:tabLst>
                <a:tab pos="457200" algn="l"/>
              </a:tabLst>
            </a:pPr>
            <a:r>
              <a:rPr lang="en-GB" sz="1800" dirty="0"/>
              <a:t>Career average scheme – additional pension, faster accrual and buy out</a:t>
            </a:r>
          </a:p>
          <a:p>
            <a:pPr>
              <a:lnSpc>
                <a:spcPct val="115000"/>
              </a:lnSpc>
              <a:spcBef>
                <a:spcPts val="300"/>
              </a:spcBef>
              <a:spcAft>
                <a:spcPts val="300"/>
              </a:spcAft>
              <a:buSzPts val="1000"/>
              <a:tabLst>
                <a:tab pos="457200" algn="l"/>
              </a:tabLst>
            </a:pPr>
            <a:r>
              <a:rPr lang="en-GB" sz="1800" dirty="0"/>
              <a:t>Remedy</a:t>
            </a:r>
          </a:p>
          <a:p>
            <a:pPr marL="285750" indent="-285750">
              <a:lnSpc>
                <a:spcPct val="115000"/>
              </a:lnSpc>
              <a:spcBef>
                <a:spcPts val="300"/>
              </a:spcBef>
              <a:spcAft>
                <a:spcPts val="300"/>
              </a:spcAft>
              <a:buSzPct val="100000"/>
              <a:buFont typeface="Arial" panose="020B0604020202020204" pitchFamily="34" charset="0"/>
              <a:buChar char="•"/>
              <a:tabLst>
                <a:tab pos="457200" algn="l"/>
              </a:tabLst>
            </a:pPr>
            <a:r>
              <a:rPr lang="en-GB" sz="1800" dirty="0"/>
              <a:t>Career Average additional pension converted to final salary additional pension or compensation</a:t>
            </a:r>
          </a:p>
          <a:p>
            <a:pPr marL="285750" indent="-285750">
              <a:lnSpc>
                <a:spcPct val="115000"/>
              </a:lnSpc>
              <a:spcBef>
                <a:spcPts val="300"/>
              </a:spcBef>
              <a:spcAft>
                <a:spcPts val="300"/>
              </a:spcAft>
              <a:buSzPct val="100000"/>
              <a:buFont typeface="Arial" panose="020B0604020202020204" pitchFamily="34" charset="0"/>
              <a:buChar char="•"/>
              <a:tabLst>
                <a:tab pos="457200" algn="l"/>
              </a:tabLst>
            </a:pPr>
            <a:r>
              <a:rPr lang="en-GB" sz="1800" dirty="0"/>
              <a:t>Faster accrual and buy out in career average will either be:</a:t>
            </a:r>
          </a:p>
          <a:p>
            <a:pPr marL="642938" lvl="3" indent="-285750">
              <a:lnSpc>
                <a:spcPct val="115000"/>
              </a:lnSpc>
              <a:spcAft>
                <a:spcPts val="300"/>
              </a:spcAft>
              <a:buSzPct val="100000"/>
              <a:tabLst>
                <a:tab pos="457200" algn="l"/>
              </a:tabLst>
            </a:pPr>
            <a:r>
              <a:rPr lang="en-GB" sz="1600" dirty="0"/>
              <a:t>converted to final salary additional pension, OR</a:t>
            </a:r>
          </a:p>
          <a:p>
            <a:pPr marL="642938" lvl="3" indent="-285750">
              <a:lnSpc>
                <a:spcPct val="115000"/>
              </a:lnSpc>
              <a:spcAft>
                <a:spcPts val="300"/>
              </a:spcAft>
              <a:buSzPct val="100000"/>
              <a:tabLst>
                <a:tab pos="457200" algn="l"/>
              </a:tabLst>
            </a:pPr>
            <a:r>
              <a:rPr lang="en-GB" sz="1600" dirty="0"/>
              <a:t>contributions repaid with interest as compensation, less tax less originally given, OR</a:t>
            </a:r>
          </a:p>
          <a:p>
            <a:pPr marL="642938" lvl="3" indent="-285750">
              <a:lnSpc>
                <a:spcPct val="115000"/>
              </a:lnSpc>
              <a:spcAft>
                <a:spcPts val="300"/>
              </a:spcAft>
              <a:buSzPct val="100000"/>
              <a:tabLst>
                <a:tab pos="457200" algn="l"/>
              </a:tabLst>
            </a:pPr>
            <a:r>
              <a:rPr lang="en-GB" sz="1600" dirty="0"/>
              <a:t>compensation retained and the flexibility will be reinstated if career average benefits chosen.</a:t>
            </a: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7</a:t>
            </a:fld>
            <a:endParaRPr lang="en-GB" dirty="0"/>
          </a:p>
        </p:txBody>
      </p:sp>
    </p:spTree>
    <p:extLst>
      <p:ext uri="{BB962C8B-B14F-4D97-AF65-F5344CB8AC3E}">
        <p14:creationId xmlns:p14="http://schemas.microsoft.com/office/powerpoint/2010/main" val="9130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GB" sz="1800" b="0" spc="20" dirty="0">
              <a:effectLs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8</a:t>
            </a:fld>
            <a:endParaRPr lang="en-GB" dirty="0"/>
          </a:p>
        </p:txBody>
      </p:sp>
    </p:spTree>
    <p:extLst>
      <p:ext uri="{BB962C8B-B14F-4D97-AF65-F5344CB8AC3E}">
        <p14:creationId xmlns:p14="http://schemas.microsoft.com/office/powerpoint/2010/main" val="108165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indent="-342900">
              <a:spcBef>
                <a:spcPts val="1800"/>
              </a:spcBef>
              <a:buClr>
                <a:schemeClr val="tx1"/>
              </a:buClr>
              <a:buFont typeface="Arial" panose="020B0604020202020204" pitchFamily="34" charset="0"/>
              <a:buChar char="•"/>
            </a:pPr>
            <a:r>
              <a:rPr lang="en-GB" b="1" dirty="0"/>
              <a:t>Am I affected?</a:t>
            </a:r>
          </a:p>
          <a:p>
            <a:pPr marL="342900" lvl="2" indent="-342900">
              <a:spcBef>
                <a:spcPts val="1800"/>
              </a:spcBef>
              <a:buClr>
                <a:schemeClr val="tx1"/>
              </a:buClr>
              <a:buFont typeface="Arial" panose="020B0604020202020204" pitchFamily="34" charset="0"/>
              <a:buChar char="•"/>
            </a:pPr>
            <a:r>
              <a:rPr lang="en-GB" b="1" dirty="0"/>
              <a:t>What is transitional protection?</a:t>
            </a:r>
          </a:p>
          <a:p>
            <a:pPr marL="342900" lvl="2" indent="-342900">
              <a:spcBef>
                <a:spcPts val="1800"/>
              </a:spcBef>
              <a:buClr>
                <a:schemeClr val="tx1"/>
              </a:buClr>
              <a:buFont typeface="Arial" panose="020B0604020202020204" pitchFamily="34" charset="0"/>
              <a:buChar char="•"/>
            </a:pPr>
            <a:r>
              <a:rPr lang="en-GB" b="1" dirty="0"/>
              <a:t>What do I do if I’m planning to retire?</a:t>
            </a:r>
          </a:p>
          <a:p>
            <a:pPr marL="342900" lvl="2" indent="-342900">
              <a:spcBef>
                <a:spcPts val="1800"/>
              </a:spcBef>
              <a:buClr>
                <a:schemeClr val="tx1"/>
              </a:buClr>
              <a:buFont typeface="Arial" panose="020B0604020202020204" pitchFamily="34" charset="0"/>
              <a:buChar char="•"/>
            </a:pPr>
            <a:r>
              <a:rPr lang="en-GB" b="1" dirty="0"/>
              <a:t>What happens to my final salary benefits</a:t>
            </a:r>
          </a:p>
          <a:p>
            <a:pPr marL="342900" lvl="2" indent="-342900">
              <a:spcBef>
                <a:spcPts val="1800"/>
              </a:spcBef>
              <a:buClr>
                <a:schemeClr val="tx1"/>
              </a:buClr>
              <a:buFont typeface="Arial" panose="020B0604020202020204" pitchFamily="34" charset="0"/>
              <a:buChar char="•"/>
            </a:pPr>
            <a:r>
              <a:rPr lang="en-GB" b="1" dirty="0"/>
              <a:t>How will I be given my options?</a:t>
            </a:r>
          </a:p>
          <a:p>
            <a:pPr marL="342900" lvl="2" indent="-342900">
              <a:spcBef>
                <a:spcPts val="1800"/>
              </a:spcBef>
              <a:spcAft>
                <a:spcPts val="1000"/>
              </a:spcAft>
              <a:buClr>
                <a:schemeClr val="tx1"/>
              </a:buClr>
              <a:buFont typeface="Arial" panose="020B0604020202020204" pitchFamily="34" charset="0"/>
              <a:buChar char="•"/>
            </a:pPr>
            <a:r>
              <a:rPr lang="en-GB" b="1" dirty="0"/>
              <a:t>When will I be notified of the changes?</a:t>
            </a:r>
          </a:p>
          <a:p>
            <a:pPr marL="342900" lvl="2" indent="-342900">
              <a:spcBef>
                <a:spcPts val="1800"/>
              </a:spcBef>
              <a:spcAft>
                <a:spcPts val="1000"/>
              </a:spcAft>
              <a:buClr>
                <a:schemeClr val="tx1"/>
              </a:buClr>
              <a:buFont typeface="Arial" panose="020B0604020202020204" pitchFamily="34" charset="0"/>
              <a:buChar char="•"/>
            </a:pPr>
            <a:r>
              <a:rPr lang="en-GB" b="1" dirty="0"/>
              <a:t>When will I see changes to my pension?</a:t>
            </a: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12</a:t>
            </a:fld>
            <a:endParaRPr lang="en-GB" dirty="0"/>
          </a:p>
        </p:txBody>
      </p:sp>
    </p:spTree>
    <p:extLst>
      <p:ext uri="{BB962C8B-B14F-4D97-AF65-F5344CB8AC3E}">
        <p14:creationId xmlns:p14="http://schemas.microsoft.com/office/powerpoint/2010/main" val="2206676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person, music, guitar&#10;&#10;Description automatically generated">
            <a:extLst>
              <a:ext uri="{FF2B5EF4-FFF2-40B4-BE49-F238E27FC236}">
                <a16:creationId xmlns:a16="http://schemas.microsoft.com/office/drawing/2014/main" id="{65777F1D-08A8-476C-B9BE-F8CB1F379E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6882CF69-0A96-4877-924F-98CD449E51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10" name="Content Placeholder 9">
            <a:extLst>
              <a:ext uri="{FF2B5EF4-FFF2-40B4-BE49-F238E27FC236}">
                <a16:creationId xmlns:a16="http://schemas.microsoft.com/office/drawing/2014/main" id="{C18EB3EE-15E2-433C-BE8B-F32142204842}"/>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9924292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B8680E-1FFC-41B6-8B95-4D20A6199BD4}"/>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18AD2E61-1EE5-4828-AB4E-E5089884DC45}"/>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0467A7-1F98-4B78-AA52-8CCFF4DDEF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Two people having a conversation&#10;&#10;Description automatically generated with medium confidence">
            <a:extLst>
              <a:ext uri="{FF2B5EF4-FFF2-40B4-BE49-F238E27FC236}">
                <a16:creationId xmlns:a16="http://schemas.microsoft.com/office/drawing/2014/main" id="{122D6A34-05F1-432B-82E6-40A1765561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93485625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381C8-951B-4BE2-A2EB-EF079E544458}"/>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96D61EDD-7995-4C97-99E6-0635C84A8276}"/>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A11ED8A6-109A-473E-B386-AAAFDA2B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394226725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196792766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pic>
        <p:nvPicPr>
          <p:cNvPr id="5" name="Picture 4" descr="A picture containing drawing, plate&#10;&#10;Description automatically generated">
            <a:extLst>
              <a:ext uri="{FF2B5EF4-FFF2-40B4-BE49-F238E27FC236}">
                <a16:creationId xmlns:a16="http://schemas.microsoft.com/office/drawing/2014/main" id="{E0048C4A-6CC9-4F9E-A0C3-B29C20D41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4" name="Content Placeholder 3">
            <a:extLst>
              <a:ext uri="{FF2B5EF4-FFF2-40B4-BE49-F238E27FC236}">
                <a16:creationId xmlns:a16="http://schemas.microsoft.com/office/drawing/2014/main" id="{83DB5EE9-BE30-4FBD-8F07-EEB999F45E2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98040450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3F79CD-A7F1-409A-8931-D30F66220383}"/>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E199B9B-2EC7-4BBF-B164-85AB6484E328}"/>
              </a:ext>
            </a:extLst>
          </p:cNvPr>
          <p:cNvSpPr>
            <a:spLocks noGrp="1"/>
          </p:cNvSpPr>
          <p:nvPr>
            <p:ph sz="quarter" idx="11"/>
          </p:nvPr>
        </p:nvSpPr>
        <p:spPr>
          <a:xfrm>
            <a:off x="6835044" y="1271526"/>
            <a:ext cx="5020070" cy="4572000"/>
          </a:xfrm>
        </p:spPr>
        <p:txBody>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94F3D7CB-E4BC-4E95-822F-18439EA70A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6" name="Picture 5">
            <a:extLst>
              <a:ext uri="{FF2B5EF4-FFF2-40B4-BE49-F238E27FC236}">
                <a16:creationId xmlns:a16="http://schemas.microsoft.com/office/drawing/2014/main" id="{33D97DED-7346-4B72-B9F9-C6F57FDFAADC}"/>
              </a:ext>
            </a:extLst>
          </p:cNvPr>
          <p:cNvPicPr>
            <a:picLocks noChangeAspect="1"/>
          </p:cNvPicPr>
          <p:nvPr userDrawn="1"/>
        </p:nvPicPr>
        <p:blipFill>
          <a:blip r:embed="rId4">
            <a:extLst>
              <a:ext uri="{28A0092B-C50C-407E-A947-70E740481C1C}">
                <a14:useLocalDpi xmlns:a14="http://schemas.microsoft.com/office/drawing/2010/main" val="0"/>
              </a:ext>
            </a:extLst>
          </a:blip>
          <a:srcRect l="34" r="34"/>
          <a:stretch/>
        </p:blipFill>
        <p:spPr>
          <a:xfrm>
            <a:off x="0" y="-4669"/>
            <a:ext cx="6096000" cy="6862669"/>
          </a:xfrm>
          <a:prstGeom prst="rect">
            <a:avLst/>
          </a:prstGeom>
        </p:spPr>
      </p:pic>
    </p:spTree>
    <p:extLst>
      <p:ext uri="{BB962C8B-B14F-4D97-AF65-F5344CB8AC3E}">
        <p14:creationId xmlns:p14="http://schemas.microsoft.com/office/powerpoint/2010/main" val="170854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D493F3-D45D-431C-8FB0-FF4B829E8B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146"/>
          <a:stretch/>
        </p:blipFill>
        <p:spPr>
          <a:xfrm>
            <a:off x="-308484" y="1831121"/>
            <a:ext cx="6528798" cy="4354207"/>
          </a:xfrm>
          <a:prstGeom prst="rect">
            <a:avLst/>
          </a:prstGeom>
          <a:effectLst/>
        </p:spPr>
      </p:pic>
      <p:sp>
        <p:nvSpPr>
          <p:cNvPr id="9" name="Title 1">
            <a:extLst>
              <a:ext uri="{FF2B5EF4-FFF2-40B4-BE49-F238E27FC236}">
                <a16:creationId xmlns:a16="http://schemas.microsoft.com/office/drawing/2014/main" id="{70BCCD8E-6E4A-4A10-8966-431EC99047EC}"/>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A0AB95F-9ED3-422E-9976-85520CC92CB2}"/>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6B8CF738-915D-4817-A6B8-F84AC6735C18}"/>
              </a:ext>
            </a:extLst>
          </p:cNvPr>
          <p:cNvSpPr>
            <a:spLocks noGrp="1"/>
          </p:cNvSpPr>
          <p:nvPr>
            <p:ph type="pic" sz="quarter" idx="16"/>
          </p:nvPr>
        </p:nvSpPr>
        <p:spPr>
          <a:xfrm>
            <a:off x="834189" y="2157663"/>
            <a:ext cx="4836695" cy="3023938"/>
          </a:xfrm>
          <a:prstGeom prst="rect">
            <a:avLst/>
          </a:prstGeom>
          <a:noFill/>
        </p:spPr>
        <p:txBody>
          <a:bodyPr/>
          <a:lstStyle/>
          <a:p>
            <a:endParaRPr lang="en-GB" dirty="0"/>
          </a:p>
        </p:txBody>
      </p:sp>
      <p:pic>
        <p:nvPicPr>
          <p:cNvPr id="13" name="Picture 12" descr="A picture containing drawing, plate&#10;&#10;Description automatically generated">
            <a:extLst>
              <a:ext uri="{FF2B5EF4-FFF2-40B4-BE49-F238E27FC236}">
                <a16:creationId xmlns:a16="http://schemas.microsoft.com/office/drawing/2014/main" id="{30D25CC4-A025-4938-A314-7699C08A6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3725271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09B327-80CE-48BC-B20F-FD66BFB43CE6}"/>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3EF36DFF-A1DC-4A77-B001-7A26BC2840DC}"/>
              </a:ext>
            </a:extLst>
          </p:cNvPr>
          <p:cNvSpPr>
            <a:spLocks noGrp="1"/>
          </p:cNvSpPr>
          <p:nvPr>
            <p:ph type="title" hasCustomPrompt="1"/>
          </p:nvPr>
        </p:nvSpPr>
        <p:spPr>
          <a:xfrm>
            <a:off x="354011"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5" name="Content Placeholder 3">
            <a:extLst>
              <a:ext uri="{FF2B5EF4-FFF2-40B4-BE49-F238E27FC236}">
                <a16:creationId xmlns:a16="http://schemas.microsoft.com/office/drawing/2014/main" id="{1234AFED-973E-4E57-9F72-04113ED4D2A1}"/>
              </a:ext>
            </a:extLst>
          </p:cNvPr>
          <p:cNvSpPr>
            <a:spLocks noGrp="1"/>
          </p:cNvSpPr>
          <p:nvPr>
            <p:ph sz="quarter" idx="11"/>
          </p:nvPr>
        </p:nvSpPr>
        <p:spPr>
          <a:xfrm>
            <a:off x="362032"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electronics&#10;&#10;Description automatically generated">
            <a:extLst>
              <a:ext uri="{FF2B5EF4-FFF2-40B4-BE49-F238E27FC236}">
                <a16:creationId xmlns:a16="http://schemas.microsoft.com/office/drawing/2014/main" id="{CB732DA3-0CC0-48AF-B2CD-055445DC5D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5" y="636608"/>
            <a:ext cx="3700984" cy="5584784"/>
          </a:xfrm>
          <a:prstGeom prst="rect">
            <a:avLst/>
          </a:prstGeom>
        </p:spPr>
      </p:pic>
      <p:sp>
        <p:nvSpPr>
          <p:cNvPr id="10" name="Picture Placeholder 11">
            <a:extLst>
              <a:ext uri="{FF2B5EF4-FFF2-40B4-BE49-F238E27FC236}">
                <a16:creationId xmlns:a16="http://schemas.microsoft.com/office/drawing/2014/main" id="{776EF406-FDE3-4CF4-B3CD-64CE9A04890B}"/>
              </a:ext>
            </a:extLst>
          </p:cNvPr>
          <p:cNvSpPr>
            <a:spLocks noGrp="1"/>
          </p:cNvSpPr>
          <p:nvPr>
            <p:ph type="pic" sz="quarter" idx="16"/>
          </p:nvPr>
        </p:nvSpPr>
        <p:spPr>
          <a:xfrm>
            <a:off x="7470433" y="1234388"/>
            <a:ext cx="3294000" cy="4390908"/>
          </a:xfrm>
          <a:prstGeom prst="rect">
            <a:avLst/>
          </a:prstGeom>
          <a:noFill/>
        </p:spPr>
        <p:txBody>
          <a:bodyPr/>
          <a:lstStyle>
            <a:lvl1pPr>
              <a:defRPr>
                <a:solidFill>
                  <a:schemeClr val="tx1"/>
                </a:solidFill>
              </a:defRPr>
            </a:lvl1pPr>
          </a:lstStyle>
          <a:p>
            <a:endParaRPr lang="en-GB" dirty="0"/>
          </a:p>
        </p:txBody>
      </p:sp>
      <p:pic>
        <p:nvPicPr>
          <p:cNvPr id="8" name="Picture 7" descr="A picture containing drawing, plate&#10;&#10;Description automatically generated">
            <a:extLst>
              <a:ext uri="{FF2B5EF4-FFF2-40B4-BE49-F238E27FC236}">
                <a16:creationId xmlns:a16="http://schemas.microsoft.com/office/drawing/2014/main" id="{595BA3F8-7978-4F49-BF99-6F707D4414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31734862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ntent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EC83ACD5-C6CF-4CD9-A601-448E2F9154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pic>
        <p:nvPicPr>
          <p:cNvPr id="12" name="Picture 11">
            <a:extLst>
              <a:ext uri="{FF2B5EF4-FFF2-40B4-BE49-F238E27FC236}">
                <a16:creationId xmlns:a16="http://schemas.microsoft.com/office/drawing/2014/main" id="{06171FCD-9DC7-4E86-B858-03EC16619B3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13" name="Picture Placeholder 11">
            <a:extLst>
              <a:ext uri="{FF2B5EF4-FFF2-40B4-BE49-F238E27FC236}">
                <a16:creationId xmlns:a16="http://schemas.microsoft.com/office/drawing/2014/main" id="{FCF792D5-07AD-43F8-8EB4-814E537D39A7}"/>
              </a:ext>
            </a:extLst>
          </p:cNvPr>
          <p:cNvSpPr>
            <a:spLocks noGrp="1"/>
          </p:cNvSpPr>
          <p:nvPr>
            <p:ph type="pic" sz="quarter" idx="16"/>
          </p:nvPr>
        </p:nvSpPr>
        <p:spPr>
          <a:xfrm>
            <a:off x="6096000" y="1957386"/>
            <a:ext cx="5490000" cy="3427200"/>
          </a:xfrm>
          <a:prstGeom prst="rect">
            <a:avLst/>
          </a:prstGeom>
          <a:noFill/>
        </p:spPr>
        <p:txBody>
          <a:bodyPr/>
          <a:lstStyle>
            <a:lvl1pPr>
              <a:defRPr>
                <a:solidFill>
                  <a:schemeClr val="bg2"/>
                </a:solidFill>
              </a:defRPr>
            </a:lvl1pPr>
          </a:lstStyle>
          <a:p>
            <a:endParaRPr lang="en-GB" dirty="0"/>
          </a:p>
        </p:txBody>
      </p:sp>
      <p:sp>
        <p:nvSpPr>
          <p:cNvPr id="14" name="Title 1">
            <a:extLst>
              <a:ext uri="{FF2B5EF4-FFF2-40B4-BE49-F238E27FC236}">
                <a16:creationId xmlns:a16="http://schemas.microsoft.com/office/drawing/2014/main" id="{0D39D37C-C355-4E75-91AE-1C5E7EB0E96A}"/>
              </a:ext>
            </a:extLst>
          </p:cNvPr>
          <p:cNvSpPr>
            <a:spLocks noGrp="1"/>
          </p:cNvSpPr>
          <p:nvPr>
            <p:ph type="title" hasCustomPrompt="1"/>
          </p:nvPr>
        </p:nvSpPr>
        <p:spPr>
          <a:xfrm>
            <a:off x="345993" y="557276"/>
            <a:ext cx="9367502" cy="602987"/>
          </a:xfrm>
        </p:spPr>
        <p:txBody>
          <a:bodyPr anchor="b"/>
          <a:lstStyle>
            <a:lvl1pPr>
              <a:defRPr sz="4000">
                <a:solidFill>
                  <a:schemeClr val="bg2"/>
                </a:solidFill>
              </a:defRPr>
            </a:lvl1pPr>
          </a:lstStyle>
          <a:p>
            <a:r>
              <a:rPr lang="en-US" dirty="0"/>
              <a:t>Title text</a:t>
            </a:r>
            <a:endParaRPr lang="en-GB" dirty="0"/>
          </a:p>
        </p:txBody>
      </p:sp>
      <p:sp>
        <p:nvSpPr>
          <p:cNvPr id="15" name="Content Placeholder 3">
            <a:extLst>
              <a:ext uri="{FF2B5EF4-FFF2-40B4-BE49-F238E27FC236}">
                <a16:creationId xmlns:a16="http://schemas.microsoft.com/office/drawing/2014/main" id="{1EBE6ED4-F859-4CAE-B7B0-02DBD39C8896}"/>
              </a:ext>
            </a:extLst>
          </p:cNvPr>
          <p:cNvSpPr>
            <a:spLocks noGrp="1"/>
          </p:cNvSpPr>
          <p:nvPr>
            <p:ph sz="quarter" idx="11"/>
          </p:nvPr>
        </p:nvSpPr>
        <p:spPr>
          <a:xfrm>
            <a:off x="354014" y="1271526"/>
            <a:ext cx="4314239" cy="4572000"/>
          </a:xfrm>
        </p:spPr>
        <p:txBody>
          <a:bodyPr/>
          <a:lstStyle>
            <a:lvl1pPr>
              <a:defRPr sz="180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50287047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381C8-951B-4BE2-A2EB-EF079E544458}"/>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96D61EDD-7995-4C97-99E6-0635C84A8276}"/>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A11ED8A6-109A-473E-B386-AAAFDA2B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40890012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low confidence">
            <a:extLst>
              <a:ext uri="{FF2B5EF4-FFF2-40B4-BE49-F238E27FC236}">
                <a16:creationId xmlns:a16="http://schemas.microsoft.com/office/drawing/2014/main" id="{3183B0DB-5789-4F58-99A7-4FE525BE61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89D96928-AC60-42C2-AE2F-0266DB4C59C7}"/>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7A3E2E69-4D21-4D15-9A69-80E820A4A2FD}"/>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2" name="Picture 11" descr="A picture containing drawing, plate&#10;&#10;Description automatically generated">
            <a:extLst>
              <a:ext uri="{FF2B5EF4-FFF2-40B4-BE49-F238E27FC236}">
                <a16:creationId xmlns:a16="http://schemas.microsoft.com/office/drawing/2014/main" id="{C6F23C4E-12C5-4209-AA49-E0F9C6B651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5847430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62242-0148-D47B-AACA-B1DAAB3891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1"/>
            <a:ext cx="6096000" cy="6857999"/>
          </a:xfrm>
          <a:prstGeom prst="rect">
            <a:avLst/>
          </a:prstGeom>
        </p:spPr>
      </p:pic>
      <p:sp>
        <p:nvSpPr>
          <p:cNvPr id="10" name="Title 1">
            <a:extLst>
              <a:ext uri="{FF2B5EF4-FFF2-40B4-BE49-F238E27FC236}">
                <a16:creationId xmlns:a16="http://schemas.microsoft.com/office/drawing/2014/main" id="{89D96928-AC60-42C2-AE2F-0266DB4C59C7}"/>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7A3E2E69-4D21-4D15-9A69-80E820A4A2FD}"/>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2" name="Picture 11" descr="A picture containing drawing, plate&#10;&#10;Description automatically generated">
            <a:extLst>
              <a:ext uri="{FF2B5EF4-FFF2-40B4-BE49-F238E27FC236}">
                <a16:creationId xmlns:a16="http://schemas.microsoft.com/office/drawing/2014/main" id="{C6F23C4E-12C5-4209-AA49-E0F9C6B651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40792582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 blue">
    <p:bg>
      <p:bgPr>
        <a:blipFill>
          <a:blip r:embed="rId2"/>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307A1AE-F81E-4BE9-9115-189324FAA829}"/>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dirty="0"/>
              <a:t>Click to edit Master title style</a:t>
            </a:r>
            <a:endParaRPr lang="en-GB" dirty="0"/>
          </a:p>
        </p:txBody>
      </p:sp>
      <p:pic>
        <p:nvPicPr>
          <p:cNvPr id="7" name="Picture 6" descr="A picture containing drawing, plate&#10;&#10;Description automatically generated">
            <a:extLst>
              <a:ext uri="{FF2B5EF4-FFF2-40B4-BE49-F238E27FC236}">
                <a16:creationId xmlns:a16="http://schemas.microsoft.com/office/drawing/2014/main" id="{F20119C6-51BB-43F6-B313-E266722B54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6845268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4" name="Picture 3" descr="A person looking at a person&#10;&#10;Description automatically generated with low confidence">
            <a:extLst>
              <a:ext uri="{FF2B5EF4-FFF2-40B4-BE49-F238E27FC236}">
                <a16:creationId xmlns:a16="http://schemas.microsoft.com/office/drawing/2014/main" id="{1B63574A-B6E7-45B1-9F50-4122CE8B76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3561278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C3FD7B95-91D5-BFC9-980C-B2D9B674610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2" cy="6858000"/>
          </a:xfrm>
          <a:prstGeom prst="rect">
            <a:avLst/>
          </a:prstGeom>
        </p:spPr>
      </p:pic>
    </p:spTree>
    <p:extLst>
      <p:ext uri="{BB962C8B-B14F-4D97-AF65-F5344CB8AC3E}">
        <p14:creationId xmlns:p14="http://schemas.microsoft.com/office/powerpoint/2010/main" val="105914042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65E2659C-1AD9-9CF9-7AB8-0CBEEE9689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9469356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picture containing person, smiling, crowd&#10;&#10;Description automatically generated">
            <a:extLst>
              <a:ext uri="{FF2B5EF4-FFF2-40B4-BE49-F238E27FC236}">
                <a16:creationId xmlns:a16="http://schemas.microsoft.com/office/drawing/2014/main" id="{6D4C77B6-3A58-42EE-91FE-72D6D324CF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87545" cy="6858000"/>
          </a:xfrm>
          <a:prstGeom prst="rect">
            <a:avLst/>
          </a:prstGeom>
        </p:spPr>
      </p:pic>
    </p:spTree>
    <p:extLst>
      <p:ext uri="{BB962C8B-B14F-4D97-AF65-F5344CB8AC3E}">
        <p14:creationId xmlns:p14="http://schemas.microsoft.com/office/powerpoint/2010/main" val="34711802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4754" r:id="rId1"/>
    <p:sldLayoutId id="2147483668" r:id="rId2"/>
    <p:sldLayoutId id="2147483754" r:id="rId3"/>
    <p:sldLayoutId id="2147485003" r:id="rId4"/>
    <p:sldLayoutId id="2147483688" r:id="rId5"/>
    <p:sldLayoutId id="2147484742" r:id="rId6"/>
    <p:sldLayoutId id="2147485005" r:id="rId7"/>
    <p:sldLayoutId id="2147485004" r:id="rId8"/>
    <p:sldLayoutId id="2147484751" r:id="rId9"/>
    <p:sldLayoutId id="2147484752" r:id="rId10"/>
    <p:sldLayoutId id="2147484790" r:id="rId11"/>
    <p:sldLayoutId id="2147484820" r:id="rId12"/>
    <p:sldLayoutId id="2147484896" r:id="rId13"/>
    <p:sldLayoutId id="2147484996" r:id="rId14"/>
    <p:sldLayoutId id="2147484992" r:id="rId15"/>
    <p:sldLayoutId id="2147485000" r:id="rId16"/>
    <p:sldLayoutId id="2147485002" r:id="rId17"/>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teacherspensions.co.uk/news/employers/2021/02/government-response-to-the-public-service-pension-schemes.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AAF72-89AC-4FB3-B5E5-598FABD18DFB}"/>
              </a:ext>
            </a:extLst>
          </p:cNvPr>
          <p:cNvSpPr>
            <a:spLocks noGrp="1"/>
          </p:cNvSpPr>
          <p:nvPr>
            <p:ph sz="quarter" idx="11"/>
          </p:nvPr>
        </p:nvSpPr>
        <p:spPr/>
        <p:txBody>
          <a:bodyPr/>
          <a:lstStyle/>
          <a:p>
            <a:r>
              <a:rPr lang="en-GB" dirty="0"/>
              <a:t>Transitional Protection</a:t>
            </a:r>
          </a:p>
          <a:p>
            <a:r>
              <a:rPr lang="en-GB" dirty="0"/>
              <a:t>June 2023</a:t>
            </a:r>
          </a:p>
        </p:txBody>
      </p:sp>
    </p:spTree>
    <p:extLst>
      <p:ext uri="{BB962C8B-B14F-4D97-AF65-F5344CB8AC3E}">
        <p14:creationId xmlns:p14="http://schemas.microsoft.com/office/powerpoint/2010/main" val="45089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24872-68A0-4970-BB84-5B178510127B}"/>
              </a:ext>
            </a:extLst>
          </p:cNvPr>
          <p:cNvSpPr>
            <a:spLocks noGrp="1"/>
          </p:cNvSpPr>
          <p:nvPr>
            <p:ph sz="quarter" idx="11"/>
          </p:nvPr>
        </p:nvSpPr>
        <p:spPr/>
        <p:txBody>
          <a:bodyPr/>
          <a:lstStyle/>
          <a:p>
            <a:r>
              <a:rPr lang="en-GB" dirty="0"/>
              <a:t>Teachers’ Pensions Action Forum June 2023</a:t>
            </a:r>
          </a:p>
          <a:p>
            <a:r>
              <a:rPr lang="en-GB" dirty="0"/>
              <a:t>Communications</a:t>
            </a:r>
          </a:p>
        </p:txBody>
      </p:sp>
    </p:spTree>
    <p:extLst>
      <p:ext uri="{BB962C8B-B14F-4D97-AF65-F5344CB8AC3E}">
        <p14:creationId xmlns:p14="http://schemas.microsoft.com/office/powerpoint/2010/main" val="420566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14223C-DE15-7BC0-DA52-BF405B436131}"/>
              </a:ext>
            </a:extLst>
          </p:cNvPr>
          <p:cNvSpPr>
            <a:spLocks noGrp="1"/>
          </p:cNvSpPr>
          <p:nvPr>
            <p:ph type="title"/>
          </p:nvPr>
        </p:nvSpPr>
        <p:spPr>
          <a:xfrm>
            <a:off x="6827024" y="557276"/>
            <a:ext cx="5028092" cy="1069643"/>
          </a:xfrm>
        </p:spPr>
        <p:txBody>
          <a:bodyPr/>
          <a:lstStyle/>
          <a:p>
            <a:r>
              <a:rPr lang="en-GB" dirty="0"/>
              <a:t>What are we doing in preparation?</a:t>
            </a:r>
          </a:p>
        </p:txBody>
      </p:sp>
      <p:sp>
        <p:nvSpPr>
          <p:cNvPr id="5" name="Content Placeholder 2">
            <a:extLst>
              <a:ext uri="{FF2B5EF4-FFF2-40B4-BE49-F238E27FC236}">
                <a16:creationId xmlns:a16="http://schemas.microsoft.com/office/drawing/2014/main" id="{B647C167-CEB1-8953-66D5-2AD834464D6F}"/>
              </a:ext>
            </a:extLst>
          </p:cNvPr>
          <p:cNvSpPr>
            <a:spLocks noGrp="1"/>
          </p:cNvSpPr>
          <p:nvPr>
            <p:ph sz="quarter" idx="11"/>
          </p:nvPr>
        </p:nvSpPr>
        <p:spPr>
          <a:xfrm>
            <a:off x="6835045" y="1710047"/>
            <a:ext cx="5020070" cy="4133478"/>
          </a:xfrm>
        </p:spPr>
        <p:txBody>
          <a:bodyPr/>
          <a:lstStyle/>
          <a:p>
            <a:pPr marL="342900" lvl="2" indent="-342900">
              <a:buClr>
                <a:schemeClr val="tx1"/>
              </a:buClr>
              <a:buFont typeface="Arial" panose="020B0604020202020204" pitchFamily="34" charset="0"/>
              <a:buChar char="•"/>
            </a:pPr>
            <a:r>
              <a:rPr lang="en-GB" b="1" dirty="0"/>
              <a:t>Bringing key staff together to work to understand changes </a:t>
            </a:r>
          </a:p>
          <a:p>
            <a:pPr marL="342900" lvl="2" indent="-342900">
              <a:buClr>
                <a:schemeClr val="tx1"/>
              </a:buClr>
              <a:buFont typeface="Arial" panose="020B0604020202020204" pitchFamily="34" charset="0"/>
              <a:buChar char="•"/>
            </a:pPr>
            <a:r>
              <a:rPr lang="en-GB" b="1" dirty="0"/>
              <a:t>Recruitment for new staff</a:t>
            </a:r>
          </a:p>
          <a:p>
            <a:pPr marL="342900" lvl="2" indent="-342900">
              <a:buClr>
                <a:schemeClr val="tx1"/>
              </a:buClr>
              <a:buFont typeface="Arial" panose="020B0604020202020204" pitchFamily="34" charset="0"/>
              <a:buChar char="•"/>
            </a:pPr>
            <a:r>
              <a:rPr lang="en-GB" b="1" dirty="0"/>
              <a:t>Mapping out changes to processes</a:t>
            </a:r>
          </a:p>
          <a:p>
            <a:pPr marL="342900" lvl="2" indent="-342900">
              <a:buClr>
                <a:schemeClr val="tx1"/>
              </a:buClr>
              <a:buFont typeface="Arial" panose="020B0604020202020204" pitchFamily="34" charset="0"/>
              <a:buChar char="•"/>
            </a:pPr>
            <a:r>
              <a:rPr lang="en-GB" b="1" dirty="0"/>
              <a:t>Developing IT systems to provide the options identified </a:t>
            </a:r>
          </a:p>
          <a:p>
            <a:pPr marL="342900" lvl="2" indent="-342900">
              <a:buClr>
                <a:schemeClr val="tx1"/>
              </a:buClr>
              <a:buFont typeface="Arial" panose="020B0604020202020204" pitchFamily="34" charset="0"/>
              <a:buChar char="•"/>
            </a:pPr>
            <a:r>
              <a:rPr lang="en-GB" b="1" dirty="0"/>
              <a:t>Working in partnership with the Department for Education</a:t>
            </a:r>
          </a:p>
          <a:p>
            <a:pPr marL="342900" lvl="2" indent="-342900">
              <a:buClr>
                <a:schemeClr val="tx1"/>
              </a:buClr>
              <a:buFont typeface="Arial" panose="020B0604020202020204" pitchFamily="34" charset="0"/>
              <a:buChar char="•"/>
            </a:pPr>
            <a:r>
              <a:rPr lang="en-GB" b="1" dirty="0"/>
              <a:t>Staff training</a:t>
            </a:r>
          </a:p>
          <a:p>
            <a:pPr marL="342900" lvl="2" indent="-342900">
              <a:buClr>
                <a:schemeClr val="tx1"/>
              </a:buClr>
              <a:buFont typeface="Arial" panose="020B0604020202020204" pitchFamily="34" charset="0"/>
              <a:buChar char="•"/>
            </a:pPr>
            <a:r>
              <a:rPr lang="en-GB" b="1" dirty="0"/>
              <a:t>Delivering communication on what we know so far</a:t>
            </a:r>
          </a:p>
          <a:p>
            <a:pPr marL="342900" lvl="2" indent="-342900">
              <a:buClr>
                <a:schemeClr val="tx1"/>
              </a:buClr>
              <a:buFont typeface="Arial" panose="020B0604020202020204" pitchFamily="34" charset="0"/>
              <a:buChar char="•"/>
            </a:pPr>
            <a:r>
              <a:rPr lang="en-GB" b="1" dirty="0"/>
              <a:t>Working with other Public Service Pension schemes.</a:t>
            </a:r>
            <a:endParaRPr lang="en-GB" dirty="0"/>
          </a:p>
          <a:p>
            <a:pPr marL="342900" indent="-342900">
              <a:buClr>
                <a:schemeClr val="tx1"/>
              </a:buClr>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45491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 website&#10;&#10;Description automatically generated">
            <a:extLst>
              <a:ext uri="{FF2B5EF4-FFF2-40B4-BE49-F238E27FC236}">
                <a16:creationId xmlns:a16="http://schemas.microsoft.com/office/drawing/2014/main" id="{A090AC67-7819-4EED-9D96-3614BB5320FC}"/>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321" r="14616" b="321"/>
          <a:stretch/>
        </p:blipFill>
        <p:spPr>
          <a:xfrm>
            <a:off x="6096000" y="1946369"/>
            <a:ext cx="5490000" cy="3427200"/>
          </a:xfrm>
        </p:spPr>
      </p:pic>
      <p:sp>
        <p:nvSpPr>
          <p:cNvPr id="3" name="Title 2">
            <a:extLst>
              <a:ext uri="{FF2B5EF4-FFF2-40B4-BE49-F238E27FC236}">
                <a16:creationId xmlns:a16="http://schemas.microsoft.com/office/drawing/2014/main" id="{F24E728F-6DCE-47CF-93ED-D72798D44082}"/>
              </a:ext>
            </a:extLst>
          </p:cNvPr>
          <p:cNvSpPr>
            <a:spLocks noGrp="1"/>
          </p:cNvSpPr>
          <p:nvPr>
            <p:ph type="title"/>
          </p:nvPr>
        </p:nvSpPr>
        <p:spPr/>
        <p:txBody>
          <a:bodyPr/>
          <a:lstStyle/>
          <a:p>
            <a:r>
              <a:rPr lang="en-GB" dirty="0">
                <a:solidFill>
                  <a:schemeClr val="tx1"/>
                </a:solidFill>
              </a:rPr>
              <a:t>Communications and resources</a:t>
            </a:r>
          </a:p>
        </p:txBody>
      </p:sp>
      <p:sp>
        <p:nvSpPr>
          <p:cNvPr id="4" name="Content Placeholder 3">
            <a:extLst>
              <a:ext uri="{FF2B5EF4-FFF2-40B4-BE49-F238E27FC236}">
                <a16:creationId xmlns:a16="http://schemas.microsoft.com/office/drawing/2014/main" id="{6AB33C72-C2C0-4AAD-948A-0A580C66357C}"/>
              </a:ext>
            </a:extLst>
          </p:cNvPr>
          <p:cNvSpPr>
            <a:spLocks noGrp="1"/>
          </p:cNvSpPr>
          <p:nvPr>
            <p:ph sz="quarter" idx="11"/>
          </p:nvPr>
        </p:nvSpPr>
        <p:spPr/>
        <p:txBody>
          <a:bodyPr/>
          <a:lstStyle/>
          <a:p>
            <a:pPr marL="342900" indent="-342900">
              <a:buClr>
                <a:schemeClr val="tx1"/>
              </a:buClr>
              <a:buFont typeface="Arial" panose="020B0604020202020204" pitchFamily="34" charset="0"/>
              <a:buChar char="•"/>
            </a:pPr>
            <a:r>
              <a:rPr lang="en-GB" sz="2000" dirty="0">
                <a:solidFill>
                  <a:schemeClr val="tx1"/>
                </a:solidFill>
              </a:rPr>
              <a:t>Email / MPO / Direct mail</a:t>
            </a:r>
          </a:p>
          <a:p>
            <a:pPr marL="342900" indent="-342900">
              <a:buClr>
                <a:schemeClr val="tx1"/>
              </a:buClr>
              <a:buFont typeface="Arial" panose="020B0604020202020204" pitchFamily="34" charset="0"/>
              <a:buChar char="•"/>
            </a:pPr>
            <a:r>
              <a:rPr lang="en-GB" sz="2000" dirty="0">
                <a:solidFill>
                  <a:schemeClr val="tx1"/>
                </a:solidFill>
              </a:rPr>
              <a:t>Bespoke web pages</a:t>
            </a:r>
          </a:p>
          <a:p>
            <a:pPr marL="342900" indent="-342900">
              <a:buClr>
                <a:schemeClr val="tx1"/>
              </a:buClr>
              <a:buFont typeface="Arial" panose="020B0604020202020204" pitchFamily="34" charset="0"/>
              <a:buChar char="•"/>
            </a:pPr>
            <a:r>
              <a:rPr lang="en-GB" sz="2000" dirty="0">
                <a:solidFill>
                  <a:schemeClr val="tx1"/>
                </a:solidFill>
              </a:rPr>
              <a:t>Case studies</a:t>
            </a:r>
          </a:p>
          <a:p>
            <a:pPr marL="342900" indent="-342900">
              <a:buClr>
                <a:schemeClr val="tx1"/>
              </a:buClr>
              <a:buFont typeface="Arial" panose="020B0604020202020204" pitchFamily="34" charset="0"/>
              <a:buChar char="•"/>
            </a:pPr>
            <a:r>
              <a:rPr lang="en-GB" sz="2000" dirty="0">
                <a:solidFill>
                  <a:schemeClr val="tx1"/>
                </a:solidFill>
              </a:rPr>
              <a:t>Social</a:t>
            </a:r>
          </a:p>
          <a:p>
            <a:pPr marL="342900" indent="-342900">
              <a:buClr>
                <a:schemeClr val="tx1"/>
              </a:buClr>
              <a:buFont typeface="Arial" panose="020B0604020202020204" pitchFamily="34" charset="0"/>
              <a:buChar char="•"/>
            </a:pPr>
            <a:r>
              <a:rPr lang="en-GB" sz="2000" dirty="0">
                <a:solidFill>
                  <a:schemeClr val="tx1"/>
                </a:solidFill>
              </a:rPr>
              <a:t>Training</a:t>
            </a:r>
          </a:p>
          <a:p>
            <a:pPr marL="342900" indent="-342900">
              <a:buClr>
                <a:schemeClr val="tx1"/>
              </a:buClr>
              <a:buFont typeface="Arial" panose="020B0604020202020204" pitchFamily="34" charset="0"/>
              <a:buChar char="•"/>
            </a:pPr>
            <a:r>
              <a:rPr lang="en-GB" sz="2000" dirty="0">
                <a:solidFill>
                  <a:schemeClr val="tx1"/>
                </a:solidFill>
              </a:rPr>
              <a:t>Videos</a:t>
            </a:r>
          </a:p>
          <a:p>
            <a:pPr marL="342900" indent="-342900">
              <a:buClr>
                <a:schemeClr val="tx1"/>
              </a:buClr>
              <a:buFont typeface="Arial" panose="020B0604020202020204" pitchFamily="34" charset="0"/>
              <a:buChar char="•"/>
            </a:pPr>
            <a:r>
              <a:rPr lang="en-GB" sz="2000" dirty="0">
                <a:solidFill>
                  <a:schemeClr val="tx1"/>
                </a:solidFill>
              </a:rPr>
              <a:t>Social media.</a:t>
            </a:r>
          </a:p>
          <a:p>
            <a:endParaRPr lang="en-GB" dirty="0"/>
          </a:p>
        </p:txBody>
      </p:sp>
    </p:spTree>
    <p:extLst>
      <p:ext uri="{BB962C8B-B14F-4D97-AF65-F5344CB8AC3E}">
        <p14:creationId xmlns:p14="http://schemas.microsoft.com/office/powerpoint/2010/main" val="187924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944C-DBE3-C530-E4E6-98DAC2C73F42}"/>
              </a:ext>
            </a:extLst>
          </p:cNvPr>
          <p:cNvSpPr>
            <a:spLocks noGrp="1"/>
          </p:cNvSpPr>
          <p:nvPr>
            <p:ph type="title"/>
          </p:nvPr>
        </p:nvSpPr>
        <p:spPr>
          <a:xfrm>
            <a:off x="345993" y="557276"/>
            <a:ext cx="9393430" cy="602987"/>
          </a:xfrm>
        </p:spPr>
        <p:txBody>
          <a:bodyPr/>
          <a:lstStyle/>
          <a:p>
            <a:r>
              <a:rPr lang="en-GB" dirty="0"/>
              <a:t>Two key resources for members</a:t>
            </a:r>
          </a:p>
        </p:txBody>
      </p:sp>
      <p:sp>
        <p:nvSpPr>
          <p:cNvPr id="3" name="Content Placeholder 2">
            <a:extLst>
              <a:ext uri="{FF2B5EF4-FFF2-40B4-BE49-F238E27FC236}">
                <a16:creationId xmlns:a16="http://schemas.microsoft.com/office/drawing/2014/main" id="{308902A4-0267-854B-B4D1-02BCA0A65129}"/>
              </a:ext>
            </a:extLst>
          </p:cNvPr>
          <p:cNvSpPr>
            <a:spLocks noGrp="1"/>
          </p:cNvSpPr>
          <p:nvPr>
            <p:ph sz="quarter" idx="11"/>
          </p:nvPr>
        </p:nvSpPr>
        <p:spPr>
          <a:xfrm>
            <a:off x="345993" y="1199337"/>
            <a:ext cx="10707687" cy="4572000"/>
          </a:xfrm>
        </p:spPr>
        <p:txBody>
          <a:bodyPr/>
          <a:lstStyle/>
          <a:p>
            <a:r>
              <a:rPr lang="en-GB" dirty="0"/>
              <a:t>Decision Tree</a:t>
            </a:r>
          </a:p>
          <a:p>
            <a:pPr marL="342900" lvl="2" indent="-342900">
              <a:buFont typeface="Arial" panose="020B0604020202020204" pitchFamily="34" charset="0"/>
              <a:buChar char="•"/>
            </a:pPr>
            <a:r>
              <a:rPr lang="en-GB" dirty="0"/>
              <a:t>Affected / not affected</a:t>
            </a:r>
          </a:p>
          <a:p>
            <a:pPr marL="342900" lvl="2" indent="-342900">
              <a:buFont typeface="Arial" panose="020B0604020202020204" pitchFamily="34" charset="0"/>
              <a:buChar char="•"/>
            </a:pPr>
            <a:r>
              <a:rPr lang="en-GB" dirty="0"/>
              <a:t>DCU or rectification </a:t>
            </a:r>
          </a:p>
          <a:p>
            <a:pPr marL="342900" lvl="2" indent="-342900">
              <a:buFont typeface="Arial" panose="020B0604020202020204" pitchFamily="34" charset="0"/>
              <a:buChar char="•"/>
            </a:pPr>
            <a:r>
              <a:rPr lang="en-GB" dirty="0"/>
              <a:t>Service in another public sector pension scheme</a:t>
            </a:r>
          </a:p>
          <a:p>
            <a:pPr marL="342900" lvl="2" indent="-342900">
              <a:buFont typeface="Arial" panose="020B0604020202020204" pitchFamily="34" charset="0"/>
              <a:buChar char="•"/>
            </a:pPr>
            <a:r>
              <a:rPr lang="en-GB" dirty="0"/>
              <a:t>Whether they plan to retire before 1 October 2023</a:t>
            </a:r>
          </a:p>
          <a:p>
            <a:pPr marL="342900" lvl="2" indent="-342900">
              <a:buFont typeface="Arial" panose="020B0604020202020204" pitchFamily="34" charset="0"/>
              <a:buChar char="•"/>
            </a:pPr>
            <a:r>
              <a:rPr lang="en-GB" dirty="0"/>
              <a:t>Whether they have overtime or flexibilities </a:t>
            </a:r>
          </a:p>
          <a:p>
            <a:pPr lvl="2"/>
            <a:endParaRPr lang="en-GB" dirty="0"/>
          </a:p>
          <a:p>
            <a:pPr lvl="2"/>
            <a:r>
              <a:rPr lang="en-GB" b="1" dirty="0"/>
              <a:t>MPO Banner </a:t>
            </a:r>
            <a:r>
              <a:rPr lang="en-GB" dirty="0"/>
              <a:t>(in My Pension online directing to information about how they are impacted)</a:t>
            </a:r>
          </a:p>
          <a:p>
            <a:pPr marL="285750" lvl="2" indent="-285750">
              <a:buFont typeface="Arial" panose="020B0604020202020204" pitchFamily="34" charset="0"/>
              <a:buChar char="•"/>
            </a:pPr>
            <a:r>
              <a:rPr lang="en-GB" dirty="0"/>
              <a:t>Affected DCU</a:t>
            </a:r>
          </a:p>
          <a:p>
            <a:pPr marL="285750" lvl="2" indent="-285750">
              <a:buFont typeface="Arial" panose="020B0604020202020204" pitchFamily="34" charset="0"/>
              <a:buChar char="•"/>
            </a:pPr>
            <a:r>
              <a:rPr lang="en-GB" dirty="0"/>
              <a:t>Not affected DCU</a:t>
            </a:r>
          </a:p>
          <a:p>
            <a:pPr marL="285750" lvl="2" indent="-285750">
              <a:buFont typeface="Arial" panose="020B0604020202020204" pitchFamily="34" charset="0"/>
              <a:buChar char="•"/>
            </a:pPr>
            <a:r>
              <a:rPr lang="en-GB" dirty="0"/>
              <a:t>Affected rectification </a:t>
            </a:r>
          </a:p>
          <a:p>
            <a:pPr marL="285750" lvl="2" indent="-285750">
              <a:buFont typeface="Arial" panose="020B0604020202020204" pitchFamily="34" charset="0"/>
              <a:buChar char="•"/>
            </a:pPr>
            <a:r>
              <a:rPr lang="en-GB" dirty="0"/>
              <a:t>Not affected rectification</a:t>
            </a:r>
          </a:p>
          <a:p>
            <a:pPr marL="285750" lvl="2" indent="-285750">
              <a:buFont typeface="Arial" panose="020B0604020202020204" pitchFamily="34" charset="0"/>
              <a:buChar char="•"/>
            </a:pPr>
            <a:r>
              <a:rPr lang="en-GB" dirty="0"/>
              <a:t>Transfers / divorce.</a:t>
            </a:r>
          </a:p>
          <a:p>
            <a:pPr marL="285750" lvl="2" indent="-285750">
              <a:buFont typeface="Arial" panose="020B0604020202020204" pitchFamily="34" charset="0"/>
              <a:buChar char="•"/>
            </a:pPr>
            <a:endParaRPr lang="en-GB" dirty="0"/>
          </a:p>
          <a:p>
            <a:pPr lvl="2"/>
            <a:r>
              <a:rPr lang="en-GB" dirty="0"/>
              <a:t>These will updated once the consultation is complete and encourage members to revisit them.</a:t>
            </a:r>
          </a:p>
        </p:txBody>
      </p:sp>
    </p:spTree>
    <p:extLst>
      <p:ext uri="{BB962C8B-B14F-4D97-AF65-F5344CB8AC3E}">
        <p14:creationId xmlns:p14="http://schemas.microsoft.com/office/powerpoint/2010/main" val="310022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9649-16DA-4C93-A433-7C9276DC170E}"/>
              </a:ext>
            </a:extLst>
          </p:cNvPr>
          <p:cNvSpPr>
            <a:spLocks noGrp="1"/>
          </p:cNvSpPr>
          <p:nvPr>
            <p:ph type="title"/>
          </p:nvPr>
        </p:nvSpPr>
        <p:spPr>
          <a:xfrm>
            <a:off x="354010" y="557276"/>
            <a:ext cx="5249347" cy="1161355"/>
          </a:xfrm>
        </p:spPr>
        <p:txBody>
          <a:bodyPr/>
          <a:lstStyle/>
          <a:p>
            <a:r>
              <a:rPr lang="en-GB" dirty="0"/>
              <a:t>Employer key messages &amp; resources</a:t>
            </a:r>
          </a:p>
        </p:txBody>
      </p:sp>
      <p:sp>
        <p:nvSpPr>
          <p:cNvPr id="3" name="Content Placeholder 2">
            <a:extLst>
              <a:ext uri="{FF2B5EF4-FFF2-40B4-BE49-F238E27FC236}">
                <a16:creationId xmlns:a16="http://schemas.microsoft.com/office/drawing/2014/main" id="{FF394CEA-CB6B-4841-B88D-B89BE73BFDDB}"/>
              </a:ext>
            </a:extLst>
          </p:cNvPr>
          <p:cNvSpPr>
            <a:spLocks noGrp="1"/>
          </p:cNvSpPr>
          <p:nvPr>
            <p:ph sz="quarter" idx="11"/>
          </p:nvPr>
        </p:nvSpPr>
        <p:spPr>
          <a:xfrm>
            <a:off x="362032" y="1839817"/>
            <a:ext cx="5020070" cy="4003709"/>
          </a:xfrm>
        </p:spPr>
        <p:txBody>
          <a:bodyPr/>
          <a:lstStyle/>
          <a:p>
            <a:pPr marL="342900" lvl="2" indent="-342900">
              <a:spcBef>
                <a:spcPts val="1800"/>
              </a:spcBef>
              <a:buClr>
                <a:srgbClr val="003F72"/>
              </a:buClr>
              <a:buFont typeface="Arial" panose="020B0604020202020204" pitchFamily="34" charset="0"/>
              <a:buChar char="•"/>
            </a:pPr>
            <a:r>
              <a:rPr lang="en-GB" sz="2000" b="1" dirty="0">
                <a:solidFill>
                  <a:srgbClr val="003F72"/>
                </a:solidFill>
              </a:rPr>
              <a:t>Signpost members to information on our website  </a:t>
            </a:r>
          </a:p>
          <a:p>
            <a:pPr marL="342900" lvl="2" indent="-342900">
              <a:spcBef>
                <a:spcPts val="1800"/>
              </a:spcBef>
              <a:buClr>
                <a:srgbClr val="003F72"/>
              </a:buClr>
              <a:buFont typeface="Arial" panose="020B0604020202020204" pitchFamily="34" charset="0"/>
              <a:buChar char="•"/>
            </a:pPr>
            <a:r>
              <a:rPr lang="en-GB" sz="2000" b="1" dirty="0">
                <a:solidFill>
                  <a:srgbClr val="003F72"/>
                </a:solidFill>
              </a:rPr>
              <a:t>Advise they should wait to be contacted by us directly</a:t>
            </a:r>
          </a:p>
          <a:p>
            <a:pPr marL="342900" lvl="2" indent="-342900">
              <a:spcBef>
                <a:spcPts val="1800"/>
              </a:spcBef>
              <a:buClr>
                <a:srgbClr val="003F72"/>
              </a:buClr>
              <a:buFont typeface="Arial" panose="020B0604020202020204" pitchFamily="34" charset="0"/>
              <a:buChar char="•"/>
            </a:pPr>
            <a:r>
              <a:rPr lang="en-GB" sz="2000" b="1" dirty="0">
                <a:solidFill>
                  <a:srgbClr val="003F72"/>
                </a:solidFill>
              </a:rPr>
              <a:t>Ensure member records are kept up to date</a:t>
            </a:r>
          </a:p>
          <a:p>
            <a:pPr marL="342900" lvl="2" indent="-342900">
              <a:spcBef>
                <a:spcPts val="1800"/>
              </a:spcBef>
              <a:buClr>
                <a:srgbClr val="003F72"/>
              </a:buClr>
              <a:buFont typeface="Arial" panose="020B0604020202020204" pitchFamily="34" charset="0"/>
              <a:buChar char="•"/>
            </a:pPr>
            <a:r>
              <a:rPr lang="en-GB" sz="2000" b="1" dirty="0">
                <a:solidFill>
                  <a:srgbClr val="003F72"/>
                </a:solidFill>
              </a:rPr>
              <a:t>Retain service and salary information in the event of future queries</a:t>
            </a:r>
          </a:p>
          <a:p>
            <a:pPr marL="342900" lvl="2" indent="-342900">
              <a:spcBef>
                <a:spcPts val="1800"/>
              </a:spcBef>
              <a:buClr>
                <a:srgbClr val="003F72"/>
              </a:buClr>
              <a:buFont typeface="Arial" panose="020B0604020202020204" pitchFamily="34" charset="0"/>
              <a:buChar char="•"/>
            </a:pPr>
            <a:r>
              <a:rPr lang="en-GB" sz="2000" b="1" dirty="0">
                <a:solidFill>
                  <a:srgbClr val="003F72"/>
                </a:solidFill>
              </a:rPr>
              <a:t>Training webinars.</a:t>
            </a:r>
          </a:p>
          <a:p>
            <a:endParaRPr lang="en-GB" dirty="0"/>
          </a:p>
          <a:p>
            <a:endParaRPr lang="en-GB" dirty="0"/>
          </a:p>
        </p:txBody>
      </p:sp>
      <p:pic>
        <p:nvPicPr>
          <p:cNvPr id="6" name="Picture Placeholder 5" descr="Graphical user interface, text, website&#10;&#10;Description automatically generated">
            <a:extLst>
              <a:ext uri="{FF2B5EF4-FFF2-40B4-BE49-F238E27FC236}">
                <a16:creationId xmlns:a16="http://schemas.microsoft.com/office/drawing/2014/main" id="{72D708EC-1177-4A27-905A-902CB8390F6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7966" r="7966"/>
          <a:stretch>
            <a:fillRect/>
          </a:stretch>
        </p:blipFill>
        <p:spPr/>
      </p:pic>
    </p:spTree>
    <p:extLst>
      <p:ext uri="{BB962C8B-B14F-4D97-AF65-F5344CB8AC3E}">
        <p14:creationId xmlns:p14="http://schemas.microsoft.com/office/powerpoint/2010/main" val="368052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10;&#10;Description automatically generated">
            <a:extLst>
              <a:ext uri="{FF2B5EF4-FFF2-40B4-BE49-F238E27FC236}">
                <a16:creationId xmlns:a16="http://schemas.microsoft.com/office/drawing/2014/main" id="{DCBABB23-083D-47EA-B7D0-F07571AF7E3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7764" r="7764"/>
          <a:stretch>
            <a:fillRect/>
          </a:stretch>
        </p:blipFill>
        <p:spPr/>
      </p:pic>
      <p:sp>
        <p:nvSpPr>
          <p:cNvPr id="7" name="Title 1">
            <a:extLst>
              <a:ext uri="{FF2B5EF4-FFF2-40B4-BE49-F238E27FC236}">
                <a16:creationId xmlns:a16="http://schemas.microsoft.com/office/drawing/2014/main" id="{4A1F1B8C-8F88-4B57-9134-3C102A1F078C}"/>
              </a:ext>
            </a:extLst>
          </p:cNvPr>
          <p:cNvSpPr>
            <a:spLocks noGrp="1"/>
          </p:cNvSpPr>
          <p:nvPr>
            <p:ph type="title"/>
          </p:nvPr>
        </p:nvSpPr>
        <p:spPr>
          <a:xfrm>
            <a:off x="345993" y="557276"/>
            <a:ext cx="5234817" cy="602987"/>
          </a:xfrm>
        </p:spPr>
        <p:txBody>
          <a:bodyPr/>
          <a:lstStyle/>
          <a:p>
            <a:r>
              <a:rPr lang="en-GB" dirty="0"/>
              <a:t>What you need to do?</a:t>
            </a:r>
          </a:p>
        </p:txBody>
      </p:sp>
      <p:sp>
        <p:nvSpPr>
          <p:cNvPr id="9" name="Content Placeholder 8">
            <a:extLst>
              <a:ext uri="{FF2B5EF4-FFF2-40B4-BE49-F238E27FC236}">
                <a16:creationId xmlns:a16="http://schemas.microsoft.com/office/drawing/2014/main" id="{141166A9-5FDC-4B15-8688-9A06D1A9F32E}"/>
              </a:ext>
            </a:extLst>
          </p:cNvPr>
          <p:cNvSpPr>
            <a:spLocks noGrp="1"/>
          </p:cNvSpPr>
          <p:nvPr>
            <p:ph sz="quarter" idx="11"/>
          </p:nvPr>
        </p:nvSpPr>
        <p:spPr/>
        <p:txBody>
          <a:bodyPr/>
          <a:lstStyle/>
          <a:p>
            <a:pPr marL="342900" indent="-342900">
              <a:buFont typeface="Arial" panose="020B0604020202020204" pitchFamily="34" charset="0"/>
              <a:buChar char="•"/>
              <a:defRPr/>
            </a:pPr>
            <a:r>
              <a:rPr lang="en-GB" sz="2000" dirty="0"/>
              <a:t>No immediate action</a:t>
            </a:r>
          </a:p>
          <a:p>
            <a:pPr marL="342900" indent="-342900">
              <a:buFont typeface="Arial" panose="020B0604020202020204" pitchFamily="34" charset="0"/>
              <a:buChar char="•"/>
              <a:defRPr/>
            </a:pPr>
            <a:r>
              <a:rPr lang="en-GB" sz="2000" dirty="0"/>
              <a:t>For now, please signpost members to the comprehensive information (bulletins, factsheets, FAQs) we keep updated on our </a:t>
            </a:r>
            <a:r>
              <a:rPr lang="en-GB" sz="2000" dirty="0">
                <a:hlinkClick r:id="rId4"/>
              </a:rPr>
              <a:t>website</a:t>
            </a:r>
            <a:endParaRPr lang="en-GB" sz="2000" dirty="0"/>
          </a:p>
          <a:p>
            <a:pPr marL="342900" indent="-342900">
              <a:buFont typeface="Arial" panose="020B0604020202020204" pitchFamily="34" charset="0"/>
              <a:buChar char="•"/>
              <a:defRPr/>
            </a:pPr>
            <a:r>
              <a:rPr lang="en-GB" sz="2000" dirty="0"/>
              <a:t>Continue to ensure that member records are kept up to date. </a:t>
            </a:r>
          </a:p>
          <a:p>
            <a:pPr marL="342900" indent="-342900">
              <a:buFont typeface="Arial" panose="020B0604020202020204" pitchFamily="34" charset="0"/>
              <a:buChar char="•"/>
              <a:defRPr/>
            </a:pPr>
            <a:r>
              <a:rPr lang="en-GB" sz="2000" dirty="0"/>
              <a:t>Retain service and salary information in preparation for future queries as members begin to make their choice.</a:t>
            </a:r>
          </a:p>
          <a:p>
            <a:endParaRPr lang="en-GB" dirty="0"/>
          </a:p>
          <a:p>
            <a:endParaRPr lang="en-GB" dirty="0"/>
          </a:p>
        </p:txBody>
      </p:sp>
    </p:spTree>
    <p:extLst>
      <p:ext uri="{BB962C8B-B14F-4D97-AF65-F5344CB8AC3E}">
        <p14:creationId xmlns:p14="http://schemas.microsoft.com/office/powerpoint/2010/main" val="340874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C9A74-1FA2-4471-9176-1DCFB49C41C6}"/>
              </a:ext>
            </a:extLst>
          </p:cNvPr>
          <p:cNvSpPr>
            <a:spLocks noGrp="1"/>
          </p:cNvSpPr>
          <p:nvPr>
            <p:ph type="title"/>
          </p:nvPr>
        </p:nvSpPr>
        <p:spPr>
          <a:xfrm>
            <a:off x="6827024" y="557276"/>
            <a:ext cx="5028092" cy="1101402"/>
          </a:xfrm>
        </p:spPr>
        <p:txBody>
          <a:bodyPr/>
          <a:lstStyle/>
          <a:p>
            <a:r>
              <a:rPr lang="en-GB" dirty="0"/>
              <a:t>What does a member need to do now?</a:t>
            </a:r>
          </a:p>
        </p:txBody>
      </p:sp>
      <p:sp>
        <p:nvSpPr>
          <p:cNvPr id="5" name="Content Placeholder 2">
            <a:extLst>
              <a:ext uri="{FF2B5EF4-FFF2-40B4-BE49-F238E27FC236}">
                <a16:creationId xmlns:a16="http://schemas.microsoft.com/office/drawing/2014/main" id="{6E4C9A9D-508D-4A41-88A0-79F1D773AA88}"/>
              </a:ext>
            </a:extLst>
          </p:cNvPr>
          <p:cNvSpPr>
            <a:spLocks noGrp="1"/>
          </p:cNvSpPr>
          <p:nvPr>
            <p:ph sz="quarter" idx="11"/>
          </p:nvPr>
        </p:nvSpPr>
        <p:spPr>
          <a:xfrm>
            <a:off x="6835045" y="1733107"/>
            <a:ext cx="5020070" cy="4110418"/>
          </a:xfrm>
        </p:spPr>
        <p:txBody>
          <a:bodyPr/>
          <a:lstStyle/>
          <a:p>
            <a:pPr marL="285750" indent="-285750">
              <a:buFont typeface="Arial" panose="020B0604020202020204" pitchFamily="34" charset="0"/>
              <a:buChar char="•"/>
            </a:pPr>
            <a:r>
              <a:rPr lang="en-GB" sz="1800" dirty="0"/>
              <a:t>Identify if they’re affected by the changes</a:t>
            </a:r>
          </a:p>
          <a:p>
            <a:pPr marL="285750" indent="-285750">
              <a:buFont typeface="Arial" panose="020B0604020202020204" pitchFamily="34" charset="0"/>
              <a:buChar char="•"/>
            </a:pPr>
            <a:r>
              <a:rPr lang="en-GB" sz="1800" dirty="0"/>
              <a:t>Register with MPO</a:t>
            </a:r>
          </a:p>
          <a:p>
            <a:pPr marL="285750" indent="-285750">
              <a:buFont typeface="Arial" panose="020B0604020202020204" pitchFamily="34" charset="0"/>
              <a:buChar char="•"/>
            </a:pPr>
            <a:r>
              <a:rPr lang="en-GB" sz="1800" dirty="0"/>
              <a:t>Wait for us to contact them </a:t>
            </a:r>
          </a:p>
          <a:p>
            <a:pPr marL="285750" indent="-285750">
              <a:buFont typeface="Arial" panose="020B0604020202020204" pitchFamily="34" charset="0"/>
              <a:buChar char="•"/>
            </a:pPr>
            <a:r>
              <a:rPr lang="en-GB" sz="1800" dirty="0"/>
              <a:t>Keep up to date through information on the website</a:t>
            </a:r>
          </a:p>
          <a:p>
            <a:pPr marL="285750" indent="-285750">
              <a:buFont typeface="Arial" panose="020B0604020202020204" pitchFamily="34" charset="0"/>
              <a:buChar char="•"/>
            </a:pPr>
            <a:r>
              <a:rPr lang="en-GB" sz="1800" dirty="0"/>
              <a:t>Check their service records are up to date and communicate with employers where not. </a:t>
            </a:r>
          </a:p>
          <a:p>
            <a:pPr marL="285750" indent="-285750">
              <a:buFont typeface="Arial" panose="020B0604020202020204" pitchFamily="34" charset="0"/>
              <a:buChar char="•"/>
            </a:pPr>
            <a:r>
              <a:rPr lang="en-GB" dirty="0"/>
              <a:t>Key messages to staff – no worse off and getting a choice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val="142480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3210-496E-E07C-A772-2E33808C8E1C}"/>
              </a:ext>
            </a:extLst>
          </p:cNvPr>
          <p:cNvSpPr>
            <a:spLocks noGrp="1"/>
          </p:cNvSpPr>
          <p:nvPr>
            <p:ph type="title"/>
          </p:nvPr>
        </p:nvSpPr>
        <p:spPr/>
        <p:txBody>
          <a:bodyPr/>
          <a:lstStyle/>
          <a:p>
            <a:r>
              <a:rPr lang="en-GB" dirty="0"/>
              <a:t>Retirement process</a:t>
            </a:r>
          </a:p>
        </p:txBody>
      </p:sp>
      <p:grpSp>
        <p:nvGrpSpPr>
          <p:cNvPr id="6" name="Group 5">
            <a:extLst>
              <a:ext uri="{FF2B5EF4-FFF2-40B4-BE49-F238E27FC236}">
                <a16:creationId xmlns:a16="http://schemas.microsoft.com/office/drawing/2014/main" id="{39949F3D-E938-9148-55C8-AA3F71529A1D}"/>
              </a:ext>
            </a:extLst>
          </p:cNvPr>
          <p:cNvGrpSpPr/>
          <p:nvPr/>
        </p:nvGrpSpPr>
        <p:grpSpPr>
          <a:xfrm>
            <a:off x="578324" y="2876885"/>
            <a:ext cx="1338460" cy="1104230"/>
            <a:chOff x="0" y="1733884"/>
            <a:chExt cx="1338460" cy="1104230"/>
          </a:xfrm>
        </p:grpSpPr>
        <p:sp>
          <p:nvSpPr>
            <p:cNvPr id="7" name="Rectangle: Rounded Corners 6">
              <a:extLst>
                <a:ext uri="{FF2B5EF4-FFF2-40B4-BE49-F238E27FC236}">
                  <a16:creationId xmlns:a16="http://schemas.microsoft.com/office/drawing/2014/main" id="{226815B7-D4E6-B116-8845-CB405930300F}"/>
                </a:ext>
              </a:extLst>
            </p:cNvPr>
            <p:cNvSpPr/>
            <p:nvPr/>
          </p:nvSpPr>
          <p:spPr>
            <a:xfrm>
              <a:off x="0"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EE07F467-3C83-621C-BDFB-A1D848A84164}"/>
                </a:ext>
              </a:extLst>
            </p:cNvPr>
            <p:cNvSpPr txBox="1"/>
            <p:nvPr/>
          </p:nvSpPr>
          <p:spPr>
            <a:xfrm>
              <a:off x="32342"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Retirement Form</a:t>
              </a:r>
            </a:p>
          </p:txBody>
        </p:sp>
      </p:grpSp>
      <p:grpSp>
        <p:nvGrpSpPr>
          <p:cNvPr id="9" name="Group 8">
            <a:extLst>
              <a:ext uri="{FF2B5EF4-FFF2-40B4-BE49-F238E27FC236}">
                <a16:creationId xmlns:a16="http://schemas.microsoft.com/office/drawing/2014/main" id="{3399F60B-0978-FFEA-B7B1-C058C2C7B297}"/>
              </a:ext>
            </a:extLst>
          </p:cNvPr>
          <p:cNvGrpSpPr/>
          <p:nvPr/>
        </p:nvGrpSpPr>
        <p:grpSpPr>
          <a:xfrm>
            <a:off x="2460287" y="2876885"/>
            <a:ext cx="1338460" cy="1104230"/>
            <a:chOff x="1873845" y="1733884"/>
            <a:chExt cx="1338460" cy="1104230"/>
          </a:xfrm>
        </p:grpSpPr>
        <p:sp>
          <p:nvSpPr>
            <p:cNvPr id="10" name="Rectangle: Rounded Corners 9">
              <a:extLst>
                <a:ext uri="{FF2B5EF4-FFF2-40B4-BE49-F238E27FC236}">
                  <a16:creationId xmlns:a16="http://schemas.microsoft.com/office/drawing/2014/main" id="{F71BDE40-C9DB-268E-7C3A-55A39A2E5867}"/>
                </a:ext>
              </a:extLst>
            </p:cNvPr>
            <p:cNvSpPr/>
            <p:nvPr/>
          </p:nvSpPr>
          <p:spPr>
            <a:xfrm>
              <a:off x="1873845"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101D5C0A-7023-1F8D-0D5E-2B270AA115DA}"/>
                </a:ext>
              </a:extLst>
            </p:cNvPr>
            <p:cNvSpPr txBox="1"/>
            <p:nvPr/>
          </p:nvSpPr>
          <p:spPr>
            <a:xfrm>
              <a:off x="1906187"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Employer Completion &amp; TP Processing</a:t>
              </a:r>
            </a:p>
          </p:txBody>
        </p:sp>
      </p:grpSp>
      <p:grpSp>
        <p:nvGrpSpPr>
          <p:cNvPr id="12" name="Group 11">
            <a:extLst>
              <a:ext uri="{FF2B5EF4-FFF2-40B4-BE49-F238E27FC236}">
                <a16:creationId xmlns:a16="http://schemas.microsoft.com/office/drawing/2014/main" id="{9531ACF9-9E1C-4FEB-3DCA-086A0B4F18C6}"/>
              </a:ext>
            </a:extLst>
          </p:cNvPr>
          <p:cNvGrpSpPr/>
          <p:nvPr/>
        </p:nvGrpSpPr>
        <p:grpSpPr>
          <a:xfrm>
            <a:off x="4491104" y="2840449"/>
            <a:ext cx="1338460" cy="1104230"/>
            <a:chOff x="3747690" y="1733884"/>
            <a:chExt cx="1338460" cy="1104230"/>
          </a:xfrm>
        </p:grpSpPr>
        <p:sp>
          <p:nvSpPr>
            <p:cNvPr id="13" name="Rectangle: Rounded Corners 12">
              <a:extLst>
                <a:ext uri="{FF2B5EF4-FFF2-40B4-BE49-F238E27FC236}">
                  <a16:creationId xmlns:a16="http://schemas.microsoft.com/office/drawing/2014/main" id="{01B4AEC5-922B-7A63-2F26-EC331C490E77}"/>
                </a:ext>
              </a:extLst>
            </p:cNvPr>
            <p:cNvSpPr/>
            <p:nvPr/>
          </p:nvSpPr>
          <p:spPr>
            <a:xfrm>
              <a:off x="3747690"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90ECCA62-4326-544E-DC27-ACEA4F93C6A2}"/>
                </a:ext>
              </a:extLst>
            </p:cNvPr>
            <p:cNvSpPr txBox="1"/>
            <p:nvPr/>
          </p:nvSpPr>
          <p:spPr>
            <a:xfrm>
              <a:off x="3780032"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Email to member &amp; Secure message</a:t>
              </a:r>
            </a:p>
          </p:txBody>
        </p:sp>
      </p:grpSp>
      <p:grpSp>
        <p:nvGrpSpPr>
          <p:cNvPr id="15" name="Group 14">
            <a:extLst>
              <a:ext uri="{FF2B5EF4-FFF2-40B4-BE49-F238E27FC236}">
                <a16:creationId xmlns:a16="http://schemas.microsoft.com/office/drawing/2014/main" id="{10D13AB6-11B1-8B53-0764-2CADB16C848A}"/>
              </a:ext>
            </a:extLst>
          </p:cNvPr>
          <p:cNvGrpSpPr/>
          <p:nvPr/>
        </p:nvGrpSpPr>
        <p:grpSpPr>
          <a:xfrm>
            <a:off x="6521921" y="2872791"/>
            <a:ext cx="1338460" cy="1104230"/>
            <a:chOff x="5621535" y="1733884"/>
            <a:chExt cx="1338460" cy="1104230"/>
          </a:xfrm>
        </p:grpSpPr>
        <p:sp>
          <p:nvSpPr>
            <p:cNvPr id="16" name="Rectangle: Rounded Corners 15">
              <a:extLst>
                <a:ext uri="{FF2B5EF4-FFF2-40B4-BE49-F238E27FC236}">
                  <a16:creationId xmlns:a16="http://schemas.microsoft.com/office/drawing/2014/main" id="{45A12053-0A7E-2B1A-17EB-90334482FB41}"/>
                </a:ext>
              </a:extLst>
            </p:cNvPr>
            <p:cNvSpPr/>
            <p:nvPr/>
          </p:nvSpPr>
          <p:spPr>
            <a:xfrm>
              <a:off x="5621535"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CB07F450-A480-78D6-B39A-6EF014C1BCB6}"/>
                </a:ext>
              </a:extLst>
            </p:cNvPr>
            <p:cNvSpPr txBox="1"/>
            <p:nvPr/>
          </p:nvSpPr>
          <p:spPr>
            <a:xfrm>
              <a:off x="5653877"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Options Statements</a:t>
              </a:r>
            </a:p>
          </p:txBody>
        </p:sp>
      </p:grpSp>
      <p:grpSp>
        <p:nvGrpSpPr>
          <p:cNvPr id="18" name="Group 17">
            <a:extLst>
              <a:ext uri="{FF2B5EF4-FFF2-40B4-BE49-F238E27FC236}">
                <a16:creationId xmlns:a16="http://schemas.microsoft.com/office/drawing/2014/main" id="{71F1EEC0-209C-4D8F-D0C7-E4E32FE956F1}"/>
              </a:ext>
            </a:extLst>
          </p:cNvPr>
          <p:cNvGrpSpPr/>
          <p:nvPr/>
        </p:nvGrpSpPr>
        <p:grpSpPr>
          <a:xfrm>
            <a:off x="8294015" y="2872791"/>
            <a:ext cx="1338460" cy="1104230"/>
            <a:chOff x="7495380" y="1733884"/>
            <a:chExt cx="1338460" cy="1104230"/>
          </a:xfrm>
        </p:grpSpPr>
        <p:sp>
          <p:nvSpPr>
            <p:cNvPr id="19" name="Rectangle: Rounded Corners 18">
              <a:extLst>
                <a:ext uri="{FF2B5EF4-FFF2-40B4-BE49-F238E27FC236}">
                  <a16:creationId xmlns:a16="http://schemas.microsoft.com/office/drawing/2014/main" id="{484C67F0-E14C-AE2A-8BFE-B8DE6C3383FC}"/>
                </a:ext>
              </a:extLst>
            </p:cNvPr>
            <p:cNvSpPr/>
            <p:nvPr/>
          </p:nvSpPr>
          <p:spPr>
            <a:xfrm>
              <a:off x="7495380"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5BA69F2D-CC59-4CDB-F3CD-83DA569A1984}"/>
                </a:ext>
              </a:extLst>
            </p:cNvPr>
            <p:cNvSpPr txBox="1"/>
            <p:nvPr/>
          </p:nvSpPr>
          <p:spPr>
            <a:xfrm>
              <a:off x="7527722"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Choices Form</a:t>
              </a:r>
            </a:p>
          </p:txBody>
        </p:sp>
      </p:grpSp>
      <p:grpSp>
        <p:nvGrpSpPr>
          <p:cNvPr id="21" name="Group 20">
            <a:extLst>
              <a:ext uri="{FF2B5EF4-FFF2-40B4-BE49-F238E27FC236}">
                <a16:creationId xmlns:a16="http://schemas.microsoft.com/office/drawing/2014/main" id="{FC36F2E2-FC38-8854-5F8A-AE04C735EB10}"/>
              </a:ext>
            </a:extLst>
          </p:cNvPr>
          <p:cNvGrpSpPr/>
          <p:nvPr/>
        </p:nvGrpSpPr>
        <p:grpSpPr>
          <a:xfrm>
            <a:off x="10242874" y="2875236"/>
            <a:ext cx="1338460" cy="1104230"/>
            <a:chOff x="9369226" y="1733884"/>
            <a:chExt cx="1338460" cy="1104230"/>
          </a:xfrm>
        </p:grpSpPr>
        <p:sp>
          <p:nvSpPr>
            <p:cNvPr id="22" name="Rectangle: Rounded Corners 21">
              <a:extLst>
                <a:ext uri="{FF2B5EF4-FFF2-40B4-BE49-F238E27FC236}">
                  <a16:creationId xmlns:a16="http://schemas.microsoft.com/office/drawing/2014/main" id="{967C4C82-33F9-835C-8C43-896677130AF0}"/>
                </a:ext>
              </a:extLst>
            </p:cNvPr>
            <p:cNvSpPr/>
            <p:nvPr/>
          </p:nvSpPr>
          <p:spPr>
            <a:xfrm>
              <a:off x="9369226" y="1733884"/>
              <a:ext cx="1338460" cy="11042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6E261D93-C4DF-13E9-CE34-F6AD11F62C88}"/>
                </a:ext>
              </a:extLst>
            </p:cNvPr>
            <p:cNvSpPr txBox="1"/>
            <p:nvPr/>
          </p:nvSpPr>
          <p:spPr>
            <a:xfrm>
              <a:off x="9401568" y="1766226"/>
              <a:ext cx="1273776" cy="1039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Retired</a:t>
              </a:r>
            </a:p>
          </p:txBody>
        </p:sp>
      </p:grpSp>
      <p:grpSp>
        <p:nvGrpSpPr>
          <p:cNvPr id="24" name="Group 23">
            <a:extLst>
              <a:ext uri="{FF2B5EF4-FFF2-40B4-BE49-F238E27FC236}">
                <a16:creationId xmlns:a16="http://schemas.microsoft.com/office/drawing/2014/main" id="{E4853CDD-DDB8-2B5D-295A-5B5970F03FD2}"/>
              </a:ext>
            </a:extLst>
          </p:cNvPr>
          <p:cNvGrpSpPr/>
          <p:nvPr/>
        </p:nvGrpSpPr>
        <p:grpSpPr>
          <a:xfrm>
            <a:off x="2088041" y="3258937"/>
            <a:ext cx="283753" cy="331938"/>
            <a:chOff x="1472306" y="2120030"/>
            <a:chExt cx="283753" cy="331938"/>
          </a:xfrm>
        </p:grpSpPr>
        <p:sp>
          <p:nvSpPr>
            <p:cNvPr id="25" name="Arrow: Right 24">
              <a:extLst>
                <a:ext uri="{FF2B5EF4-FFF2-40B4-BE49-F238E27FC236}">
                  <a16:creationId xmlns:a16="http://schemas.microsoft.com/office/drawing/2014/main" id="{3A2F8018-A7C5-D380-BE3D-0ABA1CA37C6D}"/>
                </a:ext>
              </a:extLst>
            </p:cNvPr>
            <p:cNvSpPr/>
            <p:nvPr/>
          </p:nvSpPr>
          <p:spPr>
            <a:xfrm>
              <a:off x="1472306" y="2120030"/>
              <a:ext cx="283753" cy="331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FBB0F9CA-30C6-CA3C-8250-B4D1DCEDEECD}"/>
                </a:ext>
              </a:extLst>
            </p:cNvPr>
            <p:cNvSpPr txBox="1"/>
            <p:nvPr/>
          </p:nvSpPr>
          <p:spPr>
            <a:xfrm>
              <a:off x="1472306" y="2186418"/>
              <a:ext cx="198627" cy="19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grpSp>
        <p:nvGrpSpPr>
          <p:cNvPr id="27" name="Group 26">
            <a:extLst>
              <a:ext uri="{FF2B5EF4-FFF2-40B4-BE49-F238E27FC236}">
                <a16:creationId xmlns:a16="http://schemas.microsoft.com/office/drawing/2014/main" id="{CC331FF3-8E33-191B-1D9A-04432D8867AA}"/>
              </a:ext>
            </a:extLst>
          </p:cNvPr>
          <p:cNvGrpSpPr/>
          <p:nvPr/>
        </p:nvGrpSpPr>
        <p:grpSpPr>
          <a:xfrm>
            <a:off x="4035391" y="3258937"/>
            <a:ext cx="283753" cy="331938"/>
            <a:chOff x="1472306" y="2120030"/>
            <a:chExt cx="283753" cy="331938"/>
          </a:xfrm>
        </p:grpSpPr>
        <p:sp>
          <p:nvSpPr>
            <p:cNvPr id="28" name="Arrow: Right 27">
              <a:extLst>
                <a:ext uri="{FF2B5EF4-FFF2-40B4-BE49-F238E27FC236}">
                  <a16:creationId xmlns:a16="http://schemas.microsoft.com/office/drawing/2014/main" id="{A6A7A10D-AF98-6B02-FF39-702FA9675D54}"/>
                </a:ext>
              </a:extLst>
            </p:cNvPr>
            <p:cNvSpPr/>
            <p:nvPr/>
          </p:nvSpPr>
          <p:spPr>
            <a:xfrm>
              <a:off x="1472306" y="2120030"/>
              <a:ext cx="283753" cy="331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Arrow: Right 4">
              <a:extLst>
                <a:ext uri="{FF2B5EF4-FFF2-40B4-BE49-F238E27FC236}">
                  <a16:creationId xmlns:a16="http://schemas.microsoft.com/office/drawing/2014/main" id="{1FA4B6B0-D6FB-238E-69B1-005A33D28249}"/>
                </a:ext>
              </a:extLst>
            </p:cNvPr>
            <p:cNvSpPr txBox="1"/>
            <p:nvPr/>
          </p:nvSpPr>
          <p:spPr>
            <a:xfrm>
              <a:off x="1472306" y="2186418"/>
              <a:ext cx="198627" cy="19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grpSp>
        <p:nvGrpSpPr>
          <p:cNvPr id="30" name="Group 29">
            <a:extLst>
              <a:ext uri="{FF2B5EF4-FFF2-40B4-BE49-F238E27FC236}">
                <a16:creationId xmlns:a16="http://schemas.microsoft.com/office/drawing/2014/main" id="{5D322209-BE92-EEA8-811E-28195E475638}"/>
              </a:ext>
            </a:extLst>
          </p:cNvPr>
          <p:cNvGrpSpPr/>
          <p:nvPr/>
        </p:nvGrpSpPr>
        <p:grpSpPr>
          <a:xfrm>
            <a:off x="5954123" y="3263031"/>
            <a:ext cx="283753" cy="331938"/>
            <a:chOff x="1472306" y="2120030"/>
            <a:chExt cx="283753" cy="331938"/>
          </a:xfrm>
        </p:grpSpPr>
        <p:sp>
          <p:nvSpPr>
            <p:cNvPr id="31" name="Arrow: Right 30">
              <a:extLst>
                <a:ext uri="{FF2B5EF4-FFF2-40B4-BE49-F238E27FC236}">
                  <a16:creationId xmlns:a16="http://schemas.microsoft.com/office/drawing/2014/main" id="{1AA24DE6-569E-3528-2609-9316FB873140}"/>
                </a:ext>
              </a:extLst>
            </p:cNvPr>
            <p:cNvSpPr/>
            <p:nvPr/>
          </p:nvSpPr>
          <p:spPr>
            <a:xfrm>
              <a:off x="1472306" y="2120030"/>
              <a:ext cx="283753" cy="331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03C7A18-E0D6-65AE-0F66-0710636CCF57}"/>
                </a:ext>
              </a:extLst>
            </p:cNvPr>
            <p:cNvSpPr txBox="1"/>
            <p:nvPr/>
          </p:nvSpPr>
          <p:spPr>
            <a:xfrm>
              <a:off x="1472306" y="2186418"/>
              <a:ext cx="198627" cy="19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grpSp>
        <p:nvGrpSpPr>
          <p:cNvPr id="33" name="Group 32">
            <a:extLst>
              <a:ext uri="{FF2B5EF4-FFF2-40B4-BE49-F238E27FC236}">
                <a16:creationId xmlns:a16="http://schemas.microsoft.com/office/drawing/2014/main" id="{D6391C2B-6137-437E-C442-D99DCDF32323}"/>
              </a:ext>
            </a:extLst>
          </p:cNvPr>
          <p:cNvGrpSpPr/>
          <p:nvPr/>
        </p:nvGrpSpPr>
        <p:grpSpPr>
          <a:xfrm>
            <a:off x="7935321" y="3226595"/>
            <a:ext cx="283753" cy="331938"/>
            <a:chOff x="1472306" y="2120030"/>
            <a:chExt cx="283753" cy="331938"/>
          </a:xfrm>
        </p:grpSpPr>
        <p:sp>
          <p:nvSpPr>
            <p:cNvPr id="34" name="Arrow: Right 33">
              <a:extLst>
                <a:ext uri="{FF2B5EF4-FFF2-40B4-BE49-F238E27FC236}">
                  <a16:creationId xmlns:a16="http://schemas.microsoft.com/office/drawing/2014/main" id="{0C577E3F-9FC9-DA3A-03AC-F663092F38AC}"/>
                </a:ext>
              </a:extLst>
            </p:cNvPr>
            <p:cNvSpPr/>
            <p:nvPr/>
          </p:nvSpPr>
          <p:spPr>
            <a:xfrm>
              <a:off x="1472306" y="2120030"/>
              <a:ext cx="283753" cy="331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E7055FFA-F8EA-3419-C9D2-92BA7F3E6D8F}"/>
                </a:ext>
              </a:extLst>
            </p:cNvPr>
            <p:cNvSpPr txBox="1"/>
            <p:nvPr/>
          </p:nvSpPr>
          <p:spPr>
            <a:xfrm>
              <a:off x="1472306" y="2186418"/>
              <a:ext cx="198627" cy="19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grpSp>
        <p:nvGrpSpPr>
          <p:cNvPr id="36" name="Group 35">
            <a:extLst>
              <a:ext uri="{FF2B5EF4-FFF2-40B4-BE49-F238E27FC236}">
                <a16:creationId xmlns:a16="http://schemas.microsoft.com/office/drawing/2014/main" id="{1747F20D-B2A5-5097-D64C-4391E72E29C3}"/>
              </a:ext>
            </a:extLst>
          </p:cNvPr>
          <p:cNvGrpSpPr/>
          <p:nvPr/>
        </p:nvGrpSpPr>
        <p:grpSpPr>
          <a:xfrm>
            <a:off x="9753734" y="3245194"/>
            <a:ext cx="283753" cy="331938"/>
            <a:chOff x="1472306" y="2120030"/>
            <a:chExt cx="283753" cy="331938"/>
          </a:xfrm>
        </p:grpSpPr>
        <p:sp>
          <p:nvSpPr>
            <p:cNvPr id="37" name="Arrow: Right 36">
              <a:extLst>
                <a:ext uri="{FF2B5EF4-FFF2-40B4-BE49-F238E27FC236}">
                  <a16:creationId xmlns:a16="http://schemas.microsoft.com/office/drawing/2014/main" id="{F9D8F30F-E338-7C9A-6717-35754FB93C0D}"/>
                </a:ext>
              </a:extLst>
            </p:cNvPr>
            <p:cNvSpPr/>
            <p:nvPr/>
          </p:nvSpPr>
          <p:spPr>
            <a:xfrm>
              <a:off x="1472306" y="2120030"/>
              <a:ext cx="283753" cy="331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Arrow: Right 4">
              <a:extLst>
                <a:ext uri="{FF2B5EF4-FFF2-40B4-BE49-F238E27FC236}">
                  <a16:creationId xmlns:a16="http://schemas.microsoft.com/office/drawing/2014/main" id="{1D74BB15-946C-943E-E948-34656BA65C80}"/>
                </a:ext>
              </a:extLst>
            </p:cNvPr>
            <p:cNvSpPr txBox="1"/>
            <p:nvPr/>
          </p:nvSpPr>
          <p:spPr>
            <a:xfrm>
              <a:off x="1472306" y="2186418"/>
              <a:ext cx="198627" cy="19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spTree>
    <p:extLst>
      <p:ext uri="{BB962C8B-B14F-4D97-AF65-F5344CB8AC3E}">
        <p14:creationId xmlns:p14="http://schemas.microsoft.com/office/powerpoint/2010/main" val="305944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F81C-79EB-4BC1-9798-9D3951DC13A0}"/>
              </a:ext>
            </a:extLst>
          </p:cNvPr>
          <p:cNvSpPr>
            <a:spLocks noGrp="1"/>
          </p:cNvSpPr>
          <p:nvPr>
            <p:ph type="title"/>
          </p:nvPr>
        </p:nvSpPr>
        <p:spPr>
          <a:xfrm>
            <a:off x="4711175" y="3139599"/>
            <a:ext cx="2769649" cy="578801"/>
          </a:xfrm>
        </p:spPr>
        <p:txBody>
          <a:bodyPr/>
          <a:lstStyle/>
          <a:p>
            <a:r>
              <a:rPr lang="en-GB" dirty="0"/>
              <a:t>Thank you</a:t>
            </a:r>
          </a:p>
        </p:txBody>
      </p:sp>
    </p:spTree>
    <p:extLst>
      <p:ext uri="{BB962C8B-B14F-4D97-AF65-F5344CB8AC3E}">
        <p14:creationId xmlns:p14="http://schemas.microsoft.com/office/powerpoint/2010/main" val="413009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D7FC-625B-41D1-9CB8-A9068AC5C3C0}"/>
              </a:ext>
            </a:extLst>
          </p:cNvPr>
          <p:cNvSpPr>
            <a:spLocks noGrp="1"/>
          </p:cNvSpPr>
          <p:nvPr>
            <p:ph type="title"/>
          </p:nvPr>
        </p:nvSpPr>
        <p:spPr/>
        <p:txBody>
          <a:bodyPr/>
          <a:lstStyle/>
          <a:p>
            <a:r>
              <a:rPr lang="en-GB" dirty="0"/>
              <a:t>What we’ll cover</a:t>
            </a:r>
          </a:p>
        </p:txBody>
      </p:sp>
      <p:sp>
        <p:nvSpPr>
          <p:cNvPr id="3" name="Content Placeholder 2">
            <a:extLst>
              <a:ext uri="{FF2B5EF4-FFF2-40B4-BE49-F238E27FC236}">
                <a16:creationId xmlns:a16="http://schemas.microsoft.com/office/drawing/2014/main" id="{69024BF9-608D-49B1-9B40-56F0C7EC8484}"/>
              </a:ext>
            </a:extLst>
          </p:cNvPr>
          <p:cNvSpPr>
            <a:spLocks noGrp="1"/>
          </p:cNvSpPr>
          <p:nvPr>
            <p:ph sz="quarter" idx="11"/>
          </p:nvPr>
        </p:nvSpPr>
        <p:spPr>
          <a:xfrm>
            <a:off x="6835045" y="1360966"/>
            <a:ext cx="5020070" cy="4482559"/>
          </a:xfrm>
        </p:spPr>
        <p:txBody>
          <a:bodyPr/>
          <a:lstStyle/>
          <a:p>
            <a:pPr marL="285750" indent="-285750">
              <a:buFont typeface="Arial" panose="020B0604020202020204" pitchFamily="34" charset="0"/>
              <a:buChar char="•"/>
            </a:pPr>
            <a:r>
              <a:rPr lang="en-GB" dirty="0"/>
              <a:t>Who’s affected</a:t>
            </a:r>
          </a:p>
          <a:p>
            <a:pPr marL="285750" indent="-285750">
              <a:buFont typeface="Arial" panose="020B0604020202020204" pitchFamily="34" charset="0"/>
              <a:buChar char="•"/>
            </a:pPr>
            <a:r>
              <a:rPr lang="en-GB" dirty="0"/>
              <a:t>Key changes</a:t>
            </a:r>
          </a:p>
          <a:p>
            <a:pPr marL="285750" indent="-285750">
              <a:buFont typeface="Arial" panose="020B0604020202020204" pitchFamily="34" charset="0"/>
              <a:buChar char="•"/>
            </a:pPr>
            <a:r>
              <a:rPr lang="en-GB" dirty="0"/>
              <a:t>What do you need to do</a:t>
            </a:r>
          </a:p>
          <a:p>
            <a:pPr marL="285750" indent="-285750">
              <a:buFont typeface="Arial" panose="020B0604020202020204" pitchFamily="34" charset="0"/>
              <a:buChar char="•"/>
            </a:pPr>
            <a:r>
              <a:rPr lang="en-GB" dirty="0"/>
              <a:t>Questions you may be asked</a:t>
            </a:r>
          </a:p>
          <a:p>
            <a:pPr marL="285750" indent="-285750">
              <a:buFont typeface="Arial" panose="020B0604020202020204" pitchFamily="34" charset="0"/>
              <a:buChar char="•"/>
            </a:pPr>
            <a:r>
              <a:rPr lang="en-GB" dirty="0"/>
              <a:t>Resources.</a:t>
            </a:r>
          </a:p>
          <a:p>
            <a:endParaRPr lang="en-GB" dirty="0"/>
          </a:p>
        </p:txBody>
      </p:sp>
    </p:spTree>
    <p:extLst>
      <p:ext uri="{BB962C8B-B14F-4D97-AF65-F5344CB8AC3E}">
        <p14:creationId xmlns:p14="http://schemas.microsoft.com/office/powerpoint/2010/main" val="5938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5DC8-597E-ECF4-06DE-F0E214E9F777}"/>
              </a:ext>
            </a:extLst>
          </p:cNvPr>
          <p:cNvSpPr>
            <a:spLocks noGrp="1"/>
          </p:cNvSpPr>
          <p:nvPr>
            <p:ph type="title"/>
          </p:nvPr>
        </p:nvSpPr>
        <p:spPr>
          <a:xfrm>
            <a:off x="354011" y="557276"/>
            <a:ext cx="5028092" cy="1070802"/>
          </a:xfrm>
        </p:spPr>
        <p:txBody>
          <a:bodyPr/>
          <a:lstStyle/>
          <a:p>
            <a:r>
              <a:rPr lang="en-GB" dirty="0"/>
              <a:t>Transitional Protection 2015</a:t>
            </a:r>
          </a:p>
        </p:txBody>
      </p:sp>
      <p:sp>
        <p:nvSpPr>
          <p:cNvPr id="3" name="Content Placeholder 2">
            <a:extLst>
              <a:ext uri="{FF2B5EF4-FFF2-40B4-BE49-F238E27FC236}">
                <a16:creationId xmlns:a16="http://schemas.microsoft.com/office/drawing/2014/main" id="{A4562C71-E0C3-58A3-2524-81C61AB95FB2}"/>
              </a:ext>
            </a:extLst>
          </p:cNvPr>
          <p:cNvSpPr>
            <a:spLocks noGrp="1"/>
          </p:cNvSpPr>
          <p:nvPr>
            <p:ph sz="quarter" idx="11"/>
          </p:nvPr>
        </p:nvSpPr>
        <p:spPr>
          <a:xfrm>
            <a:off x="362032" y="1628078"/>
            <a:ext cx="5020070" cy="4215448"/>
          </a:xfrm>
        </p:spPr>
        <p:txBody>
          <a:bodyPr/>
          <a:lstStyle/>
          <a:p>
            <a:r>
              <a:rPr lang="en-GB" dirty="0"/>
              <a:t>Allowed some members to remain in final salary while others moved to career average</a:t>
            </a:r>
          </a:p>
          <a:p>
            <a:r>
              <a:rPr lang="en-GB" dirty="0"/>
              <a:t>Members could either be:</a:t>
            </a:r>
          </a:p>
          <a:p>
            <a:pPr marL="285750" indent="-285750">
              <a:buFont typeface="Arial" panose="020B0604020202020204" pitchFamily="34" charset="0"/>
              <a:buChar char="•"/>
            </a:pPr>
            <a:r>
              <a:rPr lang="en-GB" dirty="0"/>
              <a:t>Full protection, or</a:t>
            </a:r>
          </a:p>
          <a:p>
            <a:pPr marL="285750" indent="-285750">
              <a:buFont typeface="Arial" panose="020B0604020202020204" pitchFamily="34" charset="0"/>
              <a:buChar char="•"/>
            </a:pPr>
            <a:r>
              <a:rPr lang="en-GB" dirty="0"/>
              <a:t>Tapered protection, or</a:t>
            </a:r>
          </a:p>
          <a:p>
            <a:pPr marL="285750" indent="-285750">
              <a:buFont typeface="Arial" panose="020B0604020202020204" pitchFamily="34" charset="0"/>
              <a:buChar char="•"/>
            </a:pPr>
            <a:r>
              <a:rPr lang="en-GB" dirty="0"/>
              <a:t>Transition members.</a:t>
            </a:r>
          </a:p>
          <a:p>
            <a:r>
              <a:rPr lang="en-GB" dirty="0"/>
              <a:t>The ‘remedy period’ is 1 April 2015 – 31 March 2022.</a:t>
            </a:r>
          </a:p>
        </p:txBody>
      </p:sp>
    </p:spTree>
    <p:extLst>
      <p:ext uri="{BB962C8B-B14F-4D97-AF65-F5344CB8AC3E}">
        <p14:creationId xmlns:p14="http://schemas.microsoft.com/office/powerpoint/2010/main" val="255739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768B-04C4-6B38-5CEF-F674016EEE03}"/>
              </a:ext>
            </a:extLst>
          </p:cNvPr>
          <p:cNvSpPr>
            <a:spLocks noGrp="1"/>
          </p:cNvSpPr>
          <p:nvPr>
            <p:ph type="title"/>
          </p:nvPr>
        </p:nvSpPr>
        <p:spPr>
          <a:xfrm>
            <a:off x="6827024" y="557276"/>
            <a:ext cx="5028092" cy="1140895"/>
          </a:xfrm>
        </p:spPr>
        <p:txBody>
          <a:bodyPr/>
          <a:lstStyle/>
          <a:p>
            <a:r>
              <a:rPr lang="en-GB" dirty="0"/>
              <a:t>Affected and non-affected members</a:t>
            </a:r>
          </a:p>
        </p:txBody>
      </p:sp>
      <p:sp>
        <p:nvSpPr>
          <p:cNvPr id="3" name="Content Placeholder 2">
            <a:extLst>
              <a:ext uri="{FF2B5EF4-FFF2-40B4-BE49-F238E27FC236}">
                <a16:creationId xmlns:a16="http://schemas.microsoft.com/office/drawing/2014/main" id="{EF7068B6-B6D1-297C-9A2D-6299135B8761}"/>
              </a:ext>
            </a:extLst>
          </p:cNvPr>
          <p:cNvSpPr>
            <a:spLocks noGrp="1"/>
          </p:cNvSpPr>
          <p:nvPr>
            <p:ph sz="quarter" idx="11"/>
          </p:nvPr>
        </p:nvSpPr>
        <p:spPr>
          <a:xfrm>
            <a:off x="6835045" y="1698170"/>
            <a:ext cx="5020070" cy="4145355"/>
          </a:xfrm>
        </p:spPr>
        <p:txBody>
          <a:bodyPr/>
          <a:lstStyle/>
          <a:p>
            <a:r>
              <a:rPr lang="en-GB" dirty="0"/>
              <a:t>Affected members</a:t>
            </a:r>
          </a:p>
          <a:p>
            <a:pPr marL="457200" lvl="0" indent="-457200">
              <a:spcBef>
                <a:spcPts val="600"/>
              </a:spcBef>
              <a:buSzPct val="100000"/>
              <a:buFont typeface="Arial" panose="020B0604020202020204" pitchFamily="34" charset="0"/>
              <a:buChar char="•"/>
              <a:tabLst>
                <a:tab pos="457200" algn="l"/>
              </a:tabLst>
            </a:pPr>
            <a:r>
              <a:rPr lang="en-GB" sz="1800" dirty="0"/>
              <a:t>Active members of the Scheme on 31 March 2012, with no ‘disqualifying break’ of more than 5 years ending after this date.</a:t>
            </a:r>
          </a:p>
          <a:p>
            <a:pPr marL="457200" lvl="0" indent="-457200">
              <a:spcBef>
                <a:spcPts val="600"/>
              </a:spcBef>
              <a:buSzPct val="100000"/>
              <a:buFont typeface="Arial" panose="020B0604020202020204" pitchFamily="34" charset="0"/>
              <a:buChar char="•"/>
              <a:tabLst>
                <a:tab pos="457200" algn="l"/>
              </a:tabLst>
            </a:pPr>
            <a:r>
              <a:rPr lang="en-GB" sz="1800" dirty="0"/>
              <a:t>Have service in the remedy period</a:t>
            </a:r>
          </a:p>
          <a:p>
            <a:r>
              <a:rPr lang="en-GB" dirty="0"/>
              <a:t>Non-affected members</a:t>
            </a:r>
          </a:p>
          <a:p>
            <a:pPr marL="457200" indent="-457200">
              <a:spcBef>
                <a:spcPts val="600"/>
              </a:spcBef>
              <a:buSzPct val="100000"/>
              <a:buFont typeface="Arial" panose="020B0604020202020204" pitchFamily="34" charset="0"/>
              <a:buChar char="•"/>
              <a:tabLst>
                <a:tab pos="457200" algn="l"/>
              </a:tabLst>
            </a:pPr>
            <a:r>
              <a:rPr lang="en-GB" sz="1800" dirty="0"/>
              <a:t>First joined on or after 1 April 2012</a:t>
            </a:r>
          </a:p>
          <a:p>
            <a:pPr marL="457200" lvl="0" indent="-457200">
              <a:spcBef>
                <a:spcPts val="600"/>
              </a:spcBef>
              <a:buSzPct val="100000"/>
              <a:buFont typeface="Arial" panose="020B0604020202020204" pitchFamily="34" charset="0"/>
              <a:buChar char="•"/>
              <a:tabLst>
                <a:tab pos="457200" algn="l"/>
              </a:tabLst>
            </a:pPr>
            <a:r>
              <a:rPr lang="en-GB" sz="1800" dirty="0"/>
              <a:t>Not in service 31 March 2015 or had a disqualifying break.</a:t>
            </a:r>
          </a:p>
          <a:p>
            <a:pPr marL="457200" lvl="0" indent="-457200">
              <a:spcBef>
                <a:spcPts val="600"/>
              </a:spcBef>
              <a:buSzPct val="100000"/>
              <a:buFont typeface="Arial" panose="020B0604020202020204" pitchFamily="34" charset="0"/>
              <a:buChar char="•"/>
              <a:tabLst>
                <a:tab pos="457200" algn="l"/>
              </a:tabLst>
            </a:pPr>
            <a:r>
              <a:rPr lang="en-GB" sz="1800" dirty="0"/>
              <a:t>No service in the remedy period </a:t>
            </a:r>
          </a:p>
          <a:p>
            <a:pPr marL="457200" lvl="0" indent="-457200">
              <a:spcBef>
                <a:spcPts val="600"/>
              </a:spcBef>
              <a:buSzPct val="100000"/>
              <a:buFont typeface="Arial" panose="020B0604020202020204" pitchFamily="34" charset="0"/>
              <a:buChar char="•"/>
              <a:tabLst>
                <a:tab pos="457200" algn="l"/>
              </a:tabLst>
            </a:pPr>
            <a:r>
              <a:rPr lang="en-GB" sz="1800" dirty="0"/>
              <a:t>Fully retired prior to 1 April 2015. </a:t>
            </a:r>
          </a:p>
          <a:p>
            <a:pPr marL="457200" lvl="0" indent="-457200">
              <a:spcBef>
                <a:spcPts val="600"/>
              </a:spcBef>
              <a:buSzPct val="100000"/>
              <a:buFont typeface="+mj-lt"/>
              <a:buAutoNum type="arabicPeriod"/>
              <a:tabLst>
                <a:tab pos="457200" algn="l"/>
              </a:tabLst>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64732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5EE4-6006-A047-84A1-D3E455C53D45}"/>
              </a:ext>
            </a:extLst>
          </p:cNvPr>
          <p:cNvSpPr>
            <a:spLocks noGrp="1"/>
          </p:cNvSpPr>
          <p:nvPr>
            <p:ph type="title"/>
          </p:nvPr>
        </p:nvSpPr>
        <p:spPr>
          <a:xfrm>
            <a:off x="345993" y="557276"/>
            <a:ext cx="8691681" cy="602987"/>
          </a:xfrm>
        </p:spPr>
        <p:txBody>
          <a:bodyPr/>
          <a:lstStyle/>
          <a:p>
            <a:r>
              <a:rPr lang="en-GB" dirty="0"/>
              <a:t>Stage 1 key changes – 1 April 2022</a:t>
            </a:r>
          </a:p>
        </p:txBody>
      </p:sp>
      <p:sp>
        <p:nvSpPr>
          <p:cNvPr id="3" name="Content Placeholder 2">
            <a:extLst>
              <a:ext uri="{FF2B5EF4-FFF2-40B4-BE49-F238E27FC236}">
                <a16:creationId xmlns:a16="http://schemas.microsoft.com/office/drawing/2014/main" id="{0557174C-B26A-2A7C-7269-CDBD0DFD8698}"/>
              </a:ext>
            </a:extLst>
          </p:cNvPr>
          <p:cNvSpPr>
            <a:spLocks noGrp="1"/>
          </p:cNvSpPr>
          <p:nvPr>
            <p:ph sz="quarter" idx="11"/>
          </p:nvPr>
        </p:nvSpPr>
        <p:spPr>
          <a:xfrm>
            <a:off x="345993" y="1292791"/>
            <a:ext cx="10707687" cy="4572000"/>
          </a:xfrm>
        </p:spPr>
        <p:txBody>
          <a:bodyPr/>
          <a:lstStyle/>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endParaRPr lang="en-GB" sz="2000" b="1" dirty="0"/>
          </a:p>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r>
              <a:rPr lang="en-GB" sz="2000" b="1" dirty="0"/>
              <a:t>From 1 April 2022 all active members accrue service in the career average scheme. All former ‘fully protected members’ joined career average. </a:t>
            </a:r>
          </a:p>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r>
              <a:rPr lang="en-GB" sz="2000" b="1" dirty="0"/>
              <a:t>Final salary link will still apply for those with previous service in the final salary scheme (unless they have a break of more than five years)</a:t>
            </a:r>
          </a:p>
          <a:p>
            <a:pPr marL="457200" indent="-457200" algn="l">
              <a:buFont typeface="Arial" panose="020B0604020202020204" pitchFamily="34" charset="0"/>
              <a:buChar char="•"/>
            </a:pPr>
            <a:r>
              <a:rPr lang="en-GB" dirty="0"/>
              <a:t>Overtime and ‘excess service’ is pensionable, in career average only, from 1 April 2022</a:t>
            </a:r>
          </a:p>
          <a:p>
            <a:pPr marL="457200" indent="-457200" algn="l">
              <a:buFont typeface="Arial" panose="020B0604020202020204" pitchFamily="34" charset="0"/>
              <a:buChar char="•"/>
            </a:pPr>
            <a:r>
              <a:rPr lang="en-GB" dirty="0"/>
              <a:t>All members will have a normal pension age of either their state pension age or age 65, whichever is the later, for their career average pension.</a:t>
            </a:r>
          </a:p>
          <a:p>
            <a:pPr marL="342900" lvl="2" indent="-342900">
              <a:spcBef>
                <a:spcPts val="1800"/>
              </a:spcBef>
              <a:spcAft>
                <a:spcPts val="300"/>
              </a:spcAft>
              <a:buClr>
                <a:schemeClr val="tx1"/>
              </a:buClr>
              <a:buSzPct val="51000"/>
              <a:buFont typeface="Arial" panose="020B0604020202020204" pitchFamily="34" charset="0"/>
              <a:buChar char="•"/>
              <a:tabLst>
                <a:tab pos="457200" algn="l"/>
              </a:tabLst>
              <a:defRPr/>
            </a:pPr>
            <a:endParaRPr lang="en-GB" sz="2000" b="1" dirty="0"/>
          </a:p>
          <a:p>
            <a:pPr marL="342900" lvl="2" indent="-342900">
              <a:spcBef>
                <a:spcPts val="1800"/>
              </a:spcBef>
              <a:spcAft>
                <a:spcPts val="300"/>
              </a:spcAft>
              <a:buClr>
                <a:schemeClr val="tx1"/>
              </a:buClr>
              <a:buSzPct val="51000"/>
              <a:buFont typeface="Arial" panose="020B0604020202020204" pitchFamily="34" charset="0"/>
              <a:buChar char="•"/>
              <a:tabLst>
                <a:tab pos="457200" algn="l"/>
              </a:tabLst>
              <a:defRPr/>
            </a:pPr>
            <a:endParaRPr lang="en-GB" sz="2000" b="1" dirty="0"/>
          </a:p>
          <a:p>
            <a:endParaRPr lang="en-GB" dirty="0"/>
          </a:p>
        </p:txBody>
      </p:sp>
    </p:spTree>
    <p:extLst>
      <p:ext uri="{BB962C8B-B14F-4D97-AF65-F5344CB8AC3E}">
        <p14:creationId xmlns:p14="http://schemas.microsoft.com/office/powerpoint/2010/main" val="250863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B6D3-841F-8E4C-82B7-A03B98C0D208}"/>
              </a:ext>
            </a:extLst>
          </p:cNvPr>
          <p:cNvSpPr>
            <a:spLocks noGrp="1"/>
          </p:cNvSpPr>
          <p:nvPr>
            <p:ph type="title"/>
          </p:nvPr>
        </p:nvSpPr>
        <p:spPr/>
        <p:txBody>
          <a:bodyPr/>
          <a:lstStyle/>
          <a:p>
            <a:r>
              <a:rPr lang="en-GB" dirty="0"/>
              <a:t>Stage 2 key changes</a:t>
            </a:r>
          </a:p>
        </p:txBody>
      </p:sp>
      <p:sp>
        <p:nvSpPr>
          <p:cNvPr id="3" name="Content Placeholder 2">
            <a:extLst>
              <a:ext uri="{FF2B5EF4-FFF2-40B4-BE49-F238E27FC236}">
                <a16:creationId xmlns:a16="http://schemas.microsoft.com/office/drawing/2014/main" id="{A58EB874-50C5-26CA-A124-C4F00972D634}"/>
              </a:ext>
            </a:extLst>
          </p:cNvPr>
          <p:cNvSpPr>
            <a:spLocks noGrp="1"/>
          </p:cNvSpPr>
          <p:nvPr>
            <p:ph sz="quarter" idx="11"/>
          </p:nvPr>
        </p:nvSpPr>
        <p:spPr>
          <a:xfrm>
            <a:off x="354014" y="1271525"/>
            <a:ext cx="10707687" cy="4924737"/>
          </a:xfrm>
        </p:spPr>
        <p:txBody>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Address the difference in treatment during the remedy period; legislation and administrative changes in place as of 1 October 2023</a:t>
            </a:r>
          </a:p>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r>
              <a:rPr lang="en-GB" sz="2000" b="1" dirty="0"/>
              <a:t>An affected member chooses between final salary and career average benefits for  service in the remedy period</a:t>
            </a:r>
          </a:p>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r>
              <a:rPr lang="en-GB" sz="2000" b="1" dirty="0"/>
              <a:t>Where benefits have been taken prior to 1 October 2023, members or decision makers are required to make an ‘immediate choice’. Benefits in payment will continue until the choice is made or a ‘default’ is applied based on the highest monetary value.</a:t>
            </a:r>
          </a:p>
          <a:p>
            <a:pPr marL="457200" lvl="2" indent="-457200">
              <a:spcBef>
                <a:spcPts val="1800"/>
              </a:spcBef>
              <a:spcAft>
                <a:spcPts val="300"/>
              </a:spcAft>
              <a:buClr>
                <a:schemeClr val="tx1"/>
              </a:buClr>
              <a:buSzPct val="100000"/>
              <a:buFont typeface="Arial" panose="020B0604020202020204" pitchFamily="34" charset="0"/>
              <a:buChar char="•"/>
              <a:tabLst>
                <a:tab pos="457200" algn="l"/>
              </a:tabLst>
              <a:defRPr/>
            </a:pPr>
            <a:r>
              <a:rPr lang="en-GB" sz="2000" b="1" dirty="0"/>
              <a:t>Where benefits have not been taken before 1 October 2023, members or decision makers will receive a choices document. These ‘deferred choice’ members will need to choose between final salary or career average before benefits can be paid.</a:t>
            </a:r>
          </a:p>
        </p:txBody>
      </p:sp>
    </p:spTree>
    <p:extLst>
      <p:ext uri="{BB962C8B-B14F-4D97-AF65-F5344CB8AC3E}">
        <p14:creationId xmlns:p14="http://schemas.microsoft.com/office/powerpoint/2010/main" val="50566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71FA7-6321-812B-2FC1-2239C252149F}"/>
              </a:ext>
            </a:extLst>
          </p:cNvPr>
          <p:cNvSpPr>
            <a:spLocks noGrp="1"/>
          </p:cNvSpPr>
          <p:nvPr>
            <p:ph type="title"/>
          </p:nvPr>
        </p:nvSpPr>
        <p:spPr>
          <a:xfrm>
            <a:off x="354011" y="557276"/>
            <a:ext cx="5028092" cy="1081519"/>
          </a:xfrm>
        </p:spPr>
        <p:txBody>
          <a:bodyPr/>
          <a:lstStyle/>
          <a:p>
            <a:r>
              <a:rPr lang="en-GB" dirty="0"/>
              <a:t>Overtime &amp; flexibilities</a:t>
            </a:r>
          </a:p>
        </p:txBody>
      </p:sp>
      <p:sp>
        <p:nvSpPr>
          <p:cNvPr id="5" name="Content Placeholder 2">
            <a:extLst>
              <a:ext uri="{FF2B5EF4-FFF2-40B4-BE49-F238E27FC236}">
                <a16:creationId xmlns:a16="http://schemas.microsoft.com/office/drawing/2014/main" id="{A89960EA-8797-5310-D6DA-AE41A84AD55A}"/>
              </a:ext>
            </a:extLst>
          </p:cNvPr>
          <p:cNvSpPr>
            <a:spLocks noGrp="1"/>
          </p:cNvSpPr>
          <p:nvPr>
            <p:ph sz="quarter" idx="11"/>
          </p:nvPr>
        </p:nvSpPr>
        <p:spPr>
          <a:xfrm>
            <a:off x="362031" y="1638794"/>
            <a:ext cx="5492503" cy="4901706"/>
          </a:xfrm>
        </p:spPr>
        <p:txBody>
          <a:bodyPr/>
          <a:lstStyle/>
          <a:p>
            <a:pPr>
              <a:lnSpc>
                <a:spcPct val="115000"/>
              </a:lnSpc>
              <a:spcBef>
                <a:spcPts val="300"/>
              </a:spcBef>
              <a:spcAft>
                <a:spcPts val="300"/>
              </a:spcAft>
              <a:buSzPts val="1000"/>
              <a:tabLst>
                <a:tab pos="457200" algn="l"/>
              </a:tabLst>
            </a:pPr>
            <a:r>
              <a:rPr lang="en-GB" dirty="0"/>
              <a:t>Overtime</a:t>
            </a:r>
          </a:p>
          <a:p>
            <a:pPr marL="457200" indent="-457200">
              <a:spcBef>
                <a:spcPts val="600"/>
              </a:spcBef>
              <a:spcAft>
                <a:spcPts val="300"/>
              </a:spcAft>
              <a:buSzPct val="100000"/>
              <a:buFont typeface="Arial" panose="020B0604020202020204" pitchFamily="34" charset="0"/>
              <a:buChar char="•"/>
              <a:tabLst>
                <a:tab pos="457200" algn="l"/>
              </a:tabLst>
            </a:pPr>
            <a:r>
              <a:rPr lang="en-GB" sz="1600" dirty="0"/>
              <a:t>Pensionable in career average only</a:t>
            </a:r>
          </a:p>
          <a:p>
            <a:pPr>
              <a:lnSpc>
                <a:spcPct val="115000"/>
              </a:lnSpc>
              <a:spcBef>
                <a:spcPts val="300"/>
              </a:spcBef>
              <a:spcAft>
                <a:spcPts val="300"/>
              </a:spcAft>
              <a:buSzPct val="100000"/>
              <a:tabLst>
                <a:tab pos="457200" algn="l"/>
              </a:tabLst>
            </a:pPr>
            <a:r>
              <a:rPr lang="en-GB" sz="1800" dirty="0"/>
              <a:t>Flexibilities</a:t>
            </a:r>
          </a:p>
          <a:p>
            <a:pPr marL="457200" indent="-457200">
              <a:spcBef>
                <a:spcPts val="600"/>
              </a:spcBef>
              <a:spcAft>
                <a:spcPts val="300"/>
              </a:spcAft>
              <a:buSzPct val="100000"/>
              <a:buFont typeface="Arial" panose="020B0604020202020204" pitchFamily="34" charset="0"/>
              <a:buChar char="•"/>
              <a:tabLst>
                <a:tab pos="457200" algn="l"/>
              </a:tabLst>
            </a:pPr>
            <a:r>
              <a:rPr lang="en-GB" sz="1600" dirty="0"/>
              <a:t>Final salary scheme -  additional pension</a:t>
            </a:r>
          </a:p>
          <a:p>
            <a:pPr marL="457200" indent="-457200">
              <a:spcBef>
                <a:spcPts val="600"/>
              </a:spcBef>
              <a:spcAft>
                <a:spcPts val="300"/>
              </a:spcAft>
              <a:buSzPct val="100000"/>
              <a:buFont typeface="Arial" panose="020B0604020202020204" pitchFamily="34" charset="0"/>
              <a:buChar char="•"/>
              <a:tabLst>
                <a:tab pos="457200" algn="l"/>
              </a:tabLst>
            </a:pPr>
            <a:r>
              <a:rPr lang="en-GB" sz="1600" dirty="0"/>
              <a:t>Career average scheme – additional pension, faster accrual and buy out</a:t>
            </a:r>
          </a:p>
          <a:p>
            <a:pPr>
              <a:lnSpc>
                <a:spcPct val="115000"/>
              </a:lnSpc>
              <a:spcBef>
                <a:spcPts val="300"/>
              </a:spcBef>
              <a:spcAft>
                <a:spcPts val="300"/>
              </a:spcAft>
              <a:buSzPts val="1000"/>
              <a:tabLst>
                <a:tab pos="457200" algn="l"/>
              </a:tabLst>
            </a:pPr>
            <a:r>
              <a:rPr lang="en-GB" sz="1800" dirty="0"/>
              <a:t>Remedy</a:t>
            </a:r>
          </a:p>
          <a:p>
            <a:pPr marL="457200" indent="-457200">
              <a:spcBef>
                <a:spcPts val="600"/>
              </a:spcBef>
              <a:spcAft>
                <a:spcPts val="300"/>
              </a:spcAft>
              <a:buSzPct val="100000"/>
              <a:buFont typeface="Arial" panose="020B0604020202020204" pitchFamily="34" charset="0"/>
              <a:buChar char="•"/>
              <a:tabLst>
                <a:tab pos="457200" algn="l"/>
              </a:tabLst>
            </a:pPr>
            <a:r>
              <a:rPr lang="en-GB" sz="1600" dirty="0"/>
              <a:t>Career average additional pension converted to final salary additional pension</a:t>
            </a:r>
          </a:p>
          <a:p>
            <a:pPr marL="457200" indent="-457200">
              <a:spcBef>
                <a:spcPts val="600"/>
              </a:spcBef>
              <a:spcAft>
                <a:spcPts val="300"/>
              </a:spcAft>
              <a:buSzPct val="100000"/>
              <a:buFont typeface="Arial" panose="020B0604020202020204" pitchFamily="34" charset="0"/>
              <a:buChar char="•"/>
              <a:tabLst>
                <a:tab pos="457200" algn="l"/>
              </a:tabLst>
            </a:pPr>
            <a:r>
              <a:rPr lang="en-GB" sz="1600" dirty="0"/>
              <a:t>Faster accrual and buy out in career average have three options:</a:t>
            </a:r>
          </a:p>
          <a:p>
            <a:pPr marL="642938" lvl="3" indent="-285750">
              <a:lnSpc>
                <a:spcPct val="115000"/>
              </a:lnSpc>
              <a:spcAft>
                <a:spcPts val="300"/>
              </a:spcAft>
              <a:buClr>
                <a:schemeClr val="tx1"/>
              </a:buClr>
              <a:buSzPct val="100000"/>
              <a:tabLst>
                <a:tab pos="457200" algn="l"/>
              </a:tabLst>
            </a:pPr>
            <a:r>
              <a:rPr lang="en-GB" sz="1600" dirty="0"/>
              <a:t>Converted to final salary additional pension, or</a:t>
            </a:r>
          </a:p>
          <a:p>
            <a:pPr marL="642938" lvl="3" indent="-285750">
              <a:lnSpc>
                <a:spcPct val="115000"/>
              </a:lnSpc>
              <a:spcAft>
                <a:spcPts val="300"/>
              </a:spcAft>
              <a:buClr>
                <a:schemeClr val="tx1"/>
              </a:buClr>
              <a:buSzPct val="100000"/>
              <a:tabLst>
                <a:tab pos="457200" algn="l"/>
              </a:tabLst>
            </a:pPr>
            <a:r>
              <a:rPr lang="en-GB" sz="1600" dirty="0"/>
              <a:t>Repaid as compensation with interest, or</a:t>
            </a:r>
          </a:p>
          <a:p>
            <a:pPr marL="642938" lvl="3" indent="-285750">
              <a:lnSpc>
                <a:spcPct val="115000"/>
              </a:lnSpc>
              <a:spcAft>
                <a:spcPts val="300"/>
              </a:spcAft>
              <a:buClr>
                <a:schemeClr val="tx1"/>
              </a:buClr>
              <a:buSzPct val="100000"/>
              <a:tabLst>
                <a:tab pos="457200" algn="l"/>
              </a:tabLst>
            </a:pPr>
            <a:r>
              <a:rPr lang="en-GB" sz="1600" dirty="0"/>
              <a:t>Retained and reinstated.</a:t>
            </a:r>
          </a:p>
          <a:p>
            <a:endParaRPr lang="en-GB" dirty="0"/>
          </a:p>
        </p:txBody>
      </p:sp>
    </p:spTree>
    <p:extLst>
      <p:ext uri="{BB962C8B-B14F-4D97-AF65-F5344CB8AC3E}">
        <p14:creationId xmlns:p14="http://schemas.microsoft.com/office/powerpoint/2010/main" val="23173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6EA6-85B8-EBA3-778B-DE645E61BB20}"/>
              </a:ext>
            </a:extLst>
          </p:cNvPr>
          <p:cNvSpPr>
            <a:spLocks noGrp="1"/>
          </p:cNvSpPr>
          <p:nvPr>
            <p:ph type="title"/>
          </p:nvPr>
        </p:nvSpPr>
        <p:spPr>
          <a:xfrm>
            <a:off x="345992" y="557276"/>
            <a:ext cx="9737808" cy="602987"/>
          </a:xfrm>
        </p:spPr>
        <p:txBody>
          <a:bodyPr/>
          <a:lstStyle/>
          <a:p>
            <a:r>
              <a:rPr lang="en-GB" dirty="0"/>
              <a:t>Full-time/part-time service in LGPS/TPS</a:t>
            </a:r>
          </a:p>
        </p:txBody>
      </p:sp>
      <p:sp>
        <p:nvSpPr>
          <p:cNvPr id="3" name="Content Placeholder 2">
            <a:extLst>
              <a:ext uri="{FF2B5EF4-FFF2-40B4-BE49-F238E27FC236}">
                <a16:creationId xmlns:a16="http://schemas.microsoft.com/office/drawing/2014/main" id="{EB84DC42-A423-52D9-B3DF-8B04FA2B34DD}"/>
              </a:ext>
            </a:extLst>
          </p:cNvPr>
          <p:cNvSpPr>
            <a:spLocks noGrp="1"/>
          </p:cNvSpPr>
          <p:nvPr>
            <p:ph sz="quarter" idx="11"/>
          </p:nvPr>
        </p:nvSpPr>
        <p:spPr>
          <a:xfrm>
            <a:off x="345993" y="1271526"/>
            <a:ext cx="11036382" cy="5243574"/>
          </a:xfrm>
        </p:spPr>
        <p:txBody>
          <a:bodyPr/>
          <a:lstStyle/>
          <a:p>
            <a:pPr>
              <a:lnSpc>
                <a:spcPct val="115000"/>
              </a:lnSpc>
              <a:spcBef>
                <a:spcPts val="0"/>
              </a:spcBef>
            </a:pPr>
            <a:r>
              <a:rPr lang="en-GB" sz="1800" b="0" spc="20" dirty="0">
                <a:effectLst/>
                <a:ea typeface="Times New Roman" panose="02020603050405020304" pitchFamily="18" charset="0"/>
                <a:cs typeface="Arial" panose="020B0604020202020204" pitchFamily="34" charset="0"/>
              </a:rPr>
              <a:t>Final salary scheme </a:t>
            </a:r>
            <a:endParaRPr lang="en-GB" sz="1800" b="0" dirty="0">
              <a:effectLst/>
              <a:ea typeface="Calibri" panose="020F050202020403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GB" sz="1800" b="0" dirty="0"/>
              <a:t>Where there is concurrent full-time and part-time teaching service, the part-time service isn’t pensionable in TPS. This excess teaching service will be pensionable in LGPS.</a:t>
            </a:r>
            <a:endParaRPr lang="en-GB" sz="1800" b="0" spc="20" dirty="0">
              <a:cs typeface="Arial" panose="020B0604020202020204" pitchFamily="34" charset="0"/>
            </a:endParaRPr>
          </a:p>
          <a:p>
            <a:pPr>
              <a:spcBef>
                <a:spcPts val="0"/>
              </a:spcBef>
            </a:pPr>
            <a:endParaRPr lang="en-GB" sz="1800" b="0" spc="20" dirty="0">
              <a:effectLst/>
              <a:ea typeface="Times New Roman" panose="02020603050405020304" pitchFamily="18" charset="0"/>
              <a:cs typeface="Arial" panose="020B0604020202020204" pitchFamily="34" charset="0"/>
            </a:endParaRPr>
          </a:p>
          <a:p>
            <a:pPr>
              <a:lnSpc>
                <a:spcPct val="115000"/>
              </a:lnSpc>
              <a:spcBef>
                <a:spcPts val="0"/>
              </a:spcBef>
            </a:pPr>
            <a:r>
              <a:rPr lang="en-GB" sz="1800" b="0" spc="20" dirty="0">
                <a:effectLst/>
                <a:ea typeface="Times New Roman" panose="02020603050405020304" pitchFamily="18" charset="0"/>
                <a:cs typeface="Arial" panose="020B0604020202020204" pitchFamily="34" charset="0"/>
              </a:rPr>
              <a:t>Career average </a:t>
            </a:r>
            <a:endParaRPr lang="en-GB" sz="1800" b="0" dirty="0">
              <a:effectLst/>
              <a:ea typeface="Calibri" panose="020F050202020403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GB" sz="1800" b="0" spc="20" dirty="0">
                <a:effectLst/>
                <a:ea typeface="Times New Roman" panose="02020603050405020304" pitchFamily="18" charset="0"/>
                <a:cs typeface="Arial" panose="020B0604020202020204" pitchFamily="34" charset="0"/>
              </a:rPr>
              <a:t>Issue of excess service doesn’t arise as all teaching employments is pensionable </a:t>
            </a:r>
            <a:r>
              <a:rPr lang="en-GB" sz="1800" b="0" dirty="0">
                <a:effectLst/>
                <a:ea typeface="Times New Roman" panose="02020603050405020304" pitchFamily="18" charset="0"/>
                <a:cs typeface="Arial" panose="020B0604020202020204" pitchFamily="34" charset="0"/>
              </a:rPr>
              <a:t>in the TPS.</a:t>
            </a:r>
            <a:endParaRPr lang="en-GB" sz="1800" b="0" spc="20" dirty="0">
              <a:ea typeface="Times New Roman" panose="02020603050405020304" pitchFamily="18" charset="0"/>
              <a:cs typeface="Arial" panose="020B0604020202020204" pitchFamily="34" charset="0"/>
            </a:endParaRPr>
          </a:p>
          <a:p>
            <a:pPr marL="285750" indent="-285750">
              <a:lnSpc>
                <a:spcPct val="115000"/>
              </a:lnSpc>
              <a:spcBef>
                <a:spcPts val="0"/>
              </a:spcBef>
              <a:buFont typeface="Arial" panose="020B0604020202020204" pitchFamily="34" charset="0"/>
              <a:buChar char="•"/>
            </a:pPr>
            <a:r>
              <a:rPr lang="en-GB" sz="1800" b="0" spc="20" dirty="0">
                <a:effectLst/>
                <a:ea typeface="Times New Roman" panose="02020603050405020304" pitchFamily="18" charset="0"/>
                <a:cs typeface="Arial" panose="020B0604020202020204" pitchFamily="34" charset="0"/>
              </a:rPr>
              <a:t>The difference in treatment to be addressed after rollback.</a:t>
            </a:r>
            <a:endParaRPr lang="en-GB" sz="1800" b="0" dirty="0"/>
          </a:p>
          <a:p>
            <a:pPr>
              <a:spcBef>
                <a:spcPts val="0"/>
              </a:spcBef>
            </a:pPr>
            <a:endParaRPr lang="en-GB" sz="1800" b="0" dirty="0"/>
          </a:p>
          <a:p>
            <a:pPr>
              <a:spcBef>
                <a:spcPts val="0"/>
              </a:spcBef>
            </a:pPr>
            <a:r>
              <a:rPr lang="en-GB" sz="1800" b="0" dirty="0"/>
              <a:t>Treatment of excess teacher service where the employer participated in LGPS</a:t>
            </a:r>
          </a:p>
          <a:p>
            <a:pPr marL="342900" lvl="2" indent="-342900">
              <a:spcBef>
                <a:spcPts val="0"/>
              </a:spcBef>
              <a:buClr>
                <a:schemeClr val="tx1"/>
              </a:buClr>
              <a:buFont typeface="Arial" panose="020B0604020202020204" pitchFamily="34" charset="0"/>
              <a:buChar char="•"/>
            </a:pPr>
            <a:r>
              <a:rPr lang="en-GB" dirty="0"/>
              <a:t>Rolled back into the LGPS and subject to their rules for remedy period.</a:t>
            </a:r>
          </a:p>
          <a:p>
            <a:pPr lvl="2">
              <a:spcBef>
                <a:spcPts val="0"/>
              </a:spcBef>
            </a:pPr>
            <a:endParaRPr lang="en-GB" dirty="0"/>
          </a:p>
          <a:p>
            <a:pPr>
              <a:spcBef>
                <a:spcPts val="0"/>
              </a:spcBef>
            </a:pPr>
            <a:r>
              <a:rPr lang="en-GB" sz="1800" b="0" dirty="0"/>
              <a:t>Subsequent Transfer option</a:t>
            </a:r>
          </a:p>
          <a:p>
            <a:pPr marL="342900" lvl="2" indent="-342900">
              <a:spcBef>
                <a:spcPts val="0"/>
              </a:spcBef>
              <a:buClr>
                <a:schemeClr val="tx1"/>
              </a:buClr>
              <a:buFont typeface="Arial" panose="020B0604020202020204" pitchFamily="34" charset="0"/>
              <a:buChar char="•"/>
            </a:pPr>
            <a:r>
              <a:rPr lang="en-GB" dirty="0"/>
              <a:t>Excess service moved to LGPS can be transferred back to the TPS in accordance with transfer rules.</a:t>
            </a:r>
          </a:p>
          <a:p>
            <a:pPr marL="342900" lvl="2" indent="-342900">
              <a:spcBef>
                <a:spcPts val="0"/>
              </a:spcBef>
              <a:buClr>
                <a:schemeClr val="tx1"/>
              </a:buClr>
              <a:buFont typeface="Arial" panose="020B0604020202020204" pitchFamily="34" charset="0"/>
              <a:buChar char="•"/>
            </a:pPr>
            <a:r>
              <a:rPr lang="en-GB" dirty="0"/>
              <a:t>Transfer window is one year from member receiving their Remediable Service Statement (RSS).</a:t>
            </a:r>
          </a:p>
          <a:p>
            <a:pPr lvl="2">
              <a:spcBef>
                <a:spcPts val="0"/>
              </a:spcBef>
            </a:pPr>
            <a:endParaRPr lang="en-GB" dirty="0"/>
          </a:p>
          <a:p>
            <a:pPr>
              <a:spcBef>
                <a:spcPts val="0"/>
              </a:spcBef>
            </a:pPr>
            <a:r>
              <a:rPr lang="en-GB" sz="1800" b="0" dirty="0"/>
              <a:t>Non-pensionable service (employer was not an accepted LGPS employer).</a:t>
            </a:r>
          </a:p>
          <a:p>
            <a:pPr marL="285750" indent="-285750">
              <a:spcBef>
                <a:spcPts val="0"/>
              </a:spcBef>
              <a:buFont typeface="Arial" panose="020B0604020202020204" pitchFamily="34" charset="0"/>
              <a:buChar char="•"/>
            </a:pPr>
            <a:r>
              <a:rPr lang="en-GB" sz="1800" b="0" dirty="0"/>
              <a:t>Either take contributions as compensation or defer choice regarding this service until retirement.</a:t>
            </a:r>
          </a:p>
        </p:txBody>
      </p:sp>
    </p:spTree>
    <p:extLst>
      <p:ext uri="{BB962C8B-B14F-4D97-AF65-F5344CB8AC3E}">
        <p14:creationId xmlns:p14="http://schemas.microsoft.com/office/powerpoint/2010/main" val="404968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5D953B-8523-9FD1-54E7-6FAA5AB490AA}"/>
              </a:ext>
            </a:extLst>
          </p:cNvPr>
          <p:cNvSpPr>
            <a:spLocks noGrp="1"/>
          </p:cNvSpPr>
          <p:nvPr>
            <p:ph type="title"/>
          </p:nvPr>
        </p:nvSpPr>
        <p:spPr>
          <a:xfrm>
            <a:off x="6827024" y="557276"/>
            <a:ext cx="5028092" cy="602987"/>
          </a:xfrm>
        </p:spPr>
        <p:txBody>
          <a:bodyPr/>
          <a:lstStyle/>
          <a:p>
            <a:r>
              <a:rPr lang="en-GB" dirty="0"/>
              <a:t>Other policy updates</a:t>
            </a:r>
          </a:p>
        </p:txBody>
      </p:sp>
      <p:sp>
        <p:nvSpPr>
          <p:cNvPr id="7" name="Content Placeholder 2">
            <a:extLst>
              <a:ext uri="{FF2B5EF4-FFF2-40B4-BE49-F238E27FC236}">
                <a16:creationId xmlns:a16="http://schemas.microsoft.com/office/drawing/2014/main" id="{7F587185-BD4D-A7D7-9F57-08BE1EEA3587}"/>
              </a:ext>
            </a:extLst>
          </p:cNvPr>
          <p:cNvSpPr>
            <a:spLocks noGrp="1"/>
          </p:cNvSpPr>
          <p:nvPr>
            <p:ph sz="quarter" idx="11"/>
          </p:nvPr>
        </p:nvSpPr>
        <p:spPr>
          <a:xfrm>
            <a:off x="6835045" y="1271526"/>
            <a:ext cx="5020070" cy="4572000"/>
          </a:xfrm>
        </p:spPr>
        <p:txBody>
          <a:bodyPr/>
          <a:lstStyle/>
          <a:p>
            <a:pPr marL="342900" indent="-342900">
              <a:lnSpc>
                <a:spcPct val="114000"/>
              </a:lnSpc>
              <a:spcBef>
                <a:spcPts val="300"/>
              </a:spcBef>
              <a:spcAft>
                <a:spcPts val="300"/>
              </a:spcAft>
              <a:buFont typeface="Arial" panose="020B0604020202020204" pitchFamily="34" charset="0"/>
              <a:buChar char="•"/>
            </a:pPr>
            <a:r>
              <a:rPr lang="en-GB" sz="1800" dirty="0"/>
              <a:t>Change to SCAPE rate – this will be used in calculating employer contribution rate</a:t>
            </a:r>
          </a:p>
          <a:p>
            <a:pPr marL="342900" indent="-342900">
              <a:lnSpc>
                <a:spcPct val="114000"/>
              </a:lnSpc>
              <a:spcBef>
                <a:spcPts val="300"/>
              </a:spcBef>
              <a:spcAft>
                <a:spcPts val="300"/>
              </a:spcAft>
              <a:buFont typeface="Arial" panose="020B0604020202020204" pitchFamily="34" charset="0"/>
              <a:buChar char="•"/>
            </a:pPr>
            <a:r>
              <a:rPr lang="en-GB" sz="1800" dirty="0"/>
              <a:t>Pensions Dashboard</a:t>
            </a:r>
          </a:p>
          <a:p>
            <a:pPr marL="342900" indent="-342900">
              <a:lnSpc>
                <a:spcPct val="114000"/>
              </a:lnSpc>
              <a:spcBef>
                <a:spcPts val="300"/>
              </a:spcBef>
              <a:spcAft>
                <a:spcPts val="300"/>
              </a:spcAft>
              <a:buFont typeface="Arial" panose="020B0604020202020204" pitchFamily="34" charset="0"/>
              <a:buChar char="•"/>
            </a:pPr>
            <a:r>
              <a:rPr lang="en-GB" sz="1800" dirty="0"/>
              <a:t>Removal of Lifetime Allowance (LTA) charge for 2023/24 and LTA abolition </a:t>
            </a:r>
            <a:r>
              <a:rPr lang="en-GB" dirty="0"/>
              <a:t>from </a:t>
            </a:r>
            <a:r>
              <a:rPr lang="en-GB" sz="1800" dirty="0"/>
              <a:t>6 April 2024</a:t>
            </a:r>
          </a:p>
          <a:p>
            <a:pPr marL="342900" indent="-342900">
              <a:lnSpc>
                <a:spcPct val="114000"/>
              </a:lnSpc>
              <a:spcBef>
                <a:spcPts val="300"/>
              </a:spcBef>
              <a:spcAft>
                <a:spcPts val="300"/>
              </a:spcAft>
              <a:buFont typeface="Arial" panose="020B0604020202020204" pitchFamily="34" charset="0"/>
              <a:buChar char="•"/>
            </a:pPr>
            <a:r>
              <a:rPr lang="en-GB" sz="1800" dirty="0"/>
              <a:t>Increase in Annual Allowance to £60,000 for 2023/24</a:t>
            </a:r>
          </a:p>
          <a:p>
            <a:pPr marL="342900" indent="-342900">
              <a:lnSpc>
                <a:spcPct val="114000"/>
              </a:lnSpc>
              <a:spcBef>
                <a:spcPts val="300"/>
              </a:spcBef>
              <a:spcAft>
                <a:spcPts val="300"/>
              </a:spcAft>
              <a:buFont typeface="Arial" panose="020B0604020202020204" pitchFamily="34" charset="0"/>
              <a:buChar char="•"/>
            </a:pPr>
            <a:r>
              <a:rPr lang="en-GB" sz="1800" dirty="0"/>
              <a:t>Revised Pension Saving Statements to be issued on account of the remedy</a:t>
            </a:r>
          </a:p>
          <a:p>
            <a:endParaRPr lang="en-GB" dirty="0"/>
          </a:p>
        </p:txBody>
      </p:sp>
    </p:spTree>
    <p:extLst>
      <p:ext uri="{BB962C8B-B14F-4D97-AF65-F5344CB8AC3E}">
        <p14:creationId xmlns:p14="http://schemas.microsoft.com/office/powerpoint/2010/main" val="234654972"/>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5A1A7642E71E449A28905C8C4B3A39" ma:contentTypeVersion="13" ma:contentTypeDescription="Create a new document." ma:contentTypeScope="" ma:versionID="5b326fe3671ef91054e0960258342e0b">
  <xsd:schema xmlns:xsd="http://www.w3.org/2001/XMLSchema" xmlns:xs="http://www.w3.org/2001/XMLSchema" xmlns:p="http://schemas.microsoft.com/office/2006/metadata/properties" xmlns:ns3="28419853-262b-4fae-8a7d-6b6477fa070e" xmlns:ns4="f06cb1f3-d57b-42f5-81c2-35e06e3ccc38" targetNamespace="http://schemas.microsoft.com/office/2006/metadata/properties" ma:root="true" ma:fieldsID="d446438d53599e77017d94dfd7383544" ns3:_="" ns4:_="">
    <xsd:import namespace="28419853-262b-4fae-8a7d-6b6477fa070e"/>
    <xsd:import namespace="f06cb1f3-d57b-42f5-81c2-35e06e3ccc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19853-262b-4fae-8a7d-6b6477fa0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cb1f3-d57b-42f5-81c2-35e06e3ccc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73FE5-CC15-47BF-84DD-89D514E4A4F0}">
  <ds:schemaRefs>
    <ds:schemaRef ds:uri="http://purl.org/dc/elements/1.1/"/>
    <ds:schemaRef ds:uri="http://schemas.microsoft.com/office/2006/metadata/properties"/>
    <ds:schemaRef ds:uri="http://purl.org/dc/terms/"/>
    <ds:schemaRef ds:uri="28419853-262b-4fae-8a7d-6b6477fa070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06cb1f3-d57b-42f5-81c2-35e06e3ccc38"/>
    <ds:schemaRef ds:uri="http://www.w3.org/XML/1998/namespace"/>
  </ds:schemaRefs>
</ds:datastoreItem>
</file>

<file path=customXml/itemProps2.xml><?xml version="1.0" encoding="utf-8"?>
<ds:datastoreItem xmlns:ds="http://schemas.openxmlformats.org/officeDocument/2006/customXml" ds:itemID="{9DCAE28C-C109-42CC-9E17-97016F6AFCC7}">
  <ds:schemaRefs>
    <ds:schemaRef ds:uri="http://schemas.microsoft.com/sharepoint/v3/contenttype/forms"/>
  </ds:schemaRefs>
</ds:datastoreItem>
</file>

<file path=customXml/itemProps3.xml><?xml version="1.0" encoding="utf-8"?>
<ds:datastoreItem xmlns:ds="http://schemas.openxmlformats.org/officeDocument/2006/customXml" ds:itemID="{EDB8FEDD-094C-424C-916D-8669EF1D9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19853-262b-4fae-8a7d-6b6477fa070e"/>
    <ds:schemaRef ds:uri="f06cb1f3-d57b-42f5-81c2-35e06e3c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14477</TotalTime>
  <Words>1710</Words>
  <Application>Microsoft Office PowerPoint</Application>
  <PresentationFormat>Widescreen</PresentationFormat>
  <Paragraphs>212</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Teachers' Pensions Master Presentation</vt:lpstr>
      <vt:lpstr>PowerPoint Presentation</vt:lpstr>
      <vt:lpstr>What we’ll cover</vt:lpstr>
      <vt:lpstr>Transitional Protection 2015</vt:lpstr>
      <vt:lpstr>Affected and non-affected members</vt:lpstr>
      <vt:lpstr>Stage 1 key changes – 1 April 2022</vt:lpstr>
      <vt:lpstr>Stage 2 key changes</vt:lpstr>
      <vt:lpstr>Overtime &amp; flexibilities</vt:lpstr>
      <vt:lpstr>Full-time/part-time service in LGPS/TPS</vt:lpstr>
      <vt:lpstr>Other policy updates</vt:lpstr>
      <vt:lpstr>PowerPoint Presentation</vt:lpstr>
      <vt:lpstr>What are we doing in preparation?</vt:lpstr>
      <vt:lpstr>Communications and resources</vt:lpstr>
      <vt:lpstr>Two key resources for members</vt:lpstr>
      <vt:lpstr>Employer key messages &amp; resources</vt:lpstr>
      <vt:lpstr>What you need to do?</vt:lpstr>
      <vt:lpstr>What does a member need to do now?</vt:lpstr>
      <vt:lpstr>Retirement process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Leafe, Nichola (Capita Experience Pension Solutions)</cp:lastModifiedBy>
  <cp:revision>195</cp:revision>
  <cp:lastPrinted>2023-05-22T12:18:09Z</cp:lastPrinted>
  <dcterms:created xsi:type="dcterms:W3CDTF">2020-08-28T08:56:08Z</dcterms:created>
  <dcterms:modified xsi:type="dcterms:W3CDTF">2023-06-09T09:20:51Z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0x010100B35A1A7642E71E449A28905C8C4B3A39</vt:lpwstr>
  </property>
</Properties>
</file>