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5" r:id="rId8"/>
    <p:sldId id="317" r:id="rId9"/>
    <p:sldId id="31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, Jo (Employee Benefits)" initials="CJ(B" lastIdx="2" clrIdx="0">
    <p:extLst>
      <p:ext uri="{19B8F6BF-5375-455C-9EA6-DF929625EA0E}">
        <p15:presenceInfo xmlns:p15="http://schemas.microsoft.com/office/powerpoint/2012/main" userId="S::P10192237@capita.co.uk::4fad07fb-3dd4-48c3-b07e-60a1a8831b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D77"/>
    <a:srgbClr val="603A19"/>
    <a:srgbClr val="003F72"/>
    <a:srgbClr val="94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1" autoAdjust="0"/>
  </p:normalViewPr>
  <p:slideViewPr>
    <p:cSldViewPr snapToGrid="0">
      <p:cViewPr varScale="1">
        <p:scale>
          <a:sx n="106" d="100"/>
          <a:sy n="106" d="100"/>
        </p:scale>
        <p:origin x="7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BC8BC-33C6-4EE7-BBE7-840AAC60C5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EDA4E5-2410-41F9-A0E7-17A27F9CBF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E79AC-33F0-4D43-8DE5-72489625831D}" type="datetimeFigureOut">
              <a:rPr lang="en-GB" smtClean="0"/>
              <a:t>26/06/2024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C2AC2-CDFF-4856-A059-77B6E1D30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B209-D124-47BE-AE7D-DAED74700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A18D2-DFCD-4633-BC49-65B2EE2B4D9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99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31567-FFC4-49BA-91F5-8A0228FB8E50}" type="datetimeFigureOut">
              <a:rPr lang="en-GB" smtClean="0"/>
              <a:t>26/06/2024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B6EA-DD97-43EA-9327-E7F5EB5431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36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2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3B6EA-DD97-43EA-9327-E7F5EB5431D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25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imag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9416D8DA-AFF1-4BA4-A575-1B0C6A30FD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5" y="2725469"/>
            <a:ext cx="2843999" cy="853200"/>
          </a:xfrm>
          <a:prstGeom prst="rect">
            <a:avLst/>
          </a:prstGeom>
        </p:spPr>
      </p:pic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1DA9DA8-0C4F-4FF2-87FE-8E123CA57E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6253233" cy="1914434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965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9C3A0106-53E0-4AC2-ACB0-85151B13E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6" r="3960"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82687-2BC2-4FB6-81FC-65EB3DC9D7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6A2264-4468-46AE-8C8C-0409FAEBBA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CAD5BDC-00F9-43EF-9C5A-3EF42129B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2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raspber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BA5010-DCA0-403E-AD53-852DA8FD7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13462" r="14562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D04FFB7-2E90-43CF-A6DE-652C93E9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589B7F-1244-4143-9F3F-76456ACC07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245B7B47-DDFD-4311-85CD-4C6DAB72AA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E21AEA-2D44-46BC-ACFE-AB09F7100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1" r="16820"/>
          <a:stretch/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B8680E-1FFC-41B6-8B95-4D20A6199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8AD2E61-1EE5-4828-AB4E-E5089884DC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20467A7-1F98-4B78-AA52-8CCFF4DDEF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4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88523-9B72-4015-AFB0-E07E2B3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7025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A354231-CD58-4B88-8E10-341943191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1444DA6-79BE-4A24-9777-8E8EDA909A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CE1902-BC4F-4AF0-AB26-1FAF1D7736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99BEDB-89E5-86E8-A65F-28EFF9BE82F2}"/>
              </a:ext>
            </a:extLst>
          </p:cNvPr>
          <p:cNvSpPr/>
          <p:nvPr userDrawn="1"/>
        </p:nvSpPr>
        <p:spPr>
          <a:xfrm rot="716041">
            <a:off x="3309658" y="2684008"/>
            <a:ext cx="1073791" cy="570452"/>
          </a:xfrm>
          <a:prstGeom prst="rect">
            <a:avLst/>
          </a:prstGeom>
          <a:solidFill>
            <a:srgbClr val="D6A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5A8F69-B508-2814-7570-39148A7941B6}"/>
              </a:ext>
            </a:extLst>
          </p:cNvPr>
          <p:cNvSpPr/>
          <p:nvPr userDrawn="1"/>
        </p:nvSpPr>
        <p:spPr>
          <a:xfrm rot="647918">
            <a:off x="2884089" y="2615292"/>
            <a:ext cx="19249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noFill/>
                  <a:prstDash val="solid"/>
                </a:ln>
                <a:solidFill>
                  <a:srgbClr val="603A1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5159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CC127934-D726-4BCD-AD07-2DCD16B30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23803"/>
          <a:stretch/>
        </p:blipFill>
        <p:spPr>
          <a:xfrm>
            <a:off x="6095999" y="0"/>
            <a:ext cx="6096001" cy="68566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96928-AC60-42C2-AE2F-0266DB4C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A3E2E69-4D21-4D15-9A69-80E820A4A2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6F23C4E-12C5-4209-AA49-E0F9C6B651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2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4B1F76-F6F0-4EB6-81A5-DCC1DB68E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25D6859-CDAD-4D19-B1E9-8325DCE3BF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erson writ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A9F575B3-7D27-471F-AA33-B8F3084A4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r="3103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C50BE35A-BF0E-4739-A52E-8786BC942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AD88EE7E-A10A-49EA-AA6A-180BA540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774" y="2850199"/>
            <a:ext cx="7396451" cy="578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C5D0C0B-8670-41C5-A137-DDA6E6F33E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50185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6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 sitting on top of a table&#10;&#10;Description automatically generated">
            <a:extLst>
              <a:ext uri="{FF2B5EF4-FFF2-40B4-BE49-F238E27FC236}">
                <a16:creationId xmlns:a16="http://schemas.microsoft.com/office/drawing/2014/main" id="{9585BC52-9629-49A9-A75C-39B3DBFFC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23244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EE3FB-29F0-4D00-AC1D-D0CC2D17A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011" y="557276"/>
            <a:ext cx="5028092" cy="60298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text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B76232B-2D9F-46A8-9D21-1E9716132A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271526"/>
            <a:ext cx="5020070" cy="45720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C3B9751-61F9-45CB-8105-6F4F75DFC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79" y="5842162"/>
            <a:ext cx="1528537" cy="4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id" hidden="1">
            <a:extLst>
              <a:ext uri="{FF2B5EF4-FFF2-40B4-BE49-F238E27FC236}">
                <a16:creationId xmlns:a16="http://schemas.microsoft.com/office/drawing/2014/main" id="{F91B3BBA-4691-431D-9C8B-99091B049A48}"/>
              </a:ext>
            </a:extLst>
          </p:cNvPr>
          <p:cNvGrpSpPr/>
          <p:nvPr userDrawn="1"/>
        </p:nvGrpSpPr>
        <p:grpSpPr>
          <a:xfrm>
            <a:off x="-1" y="-148430"/>
            <a:ext cx="12283795" cy="7006431"/>
            <a:chOff x="-1" y="-148430"/>
            <a:chExt cx="12283795" cy="70064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21809CE-45BD-40B0-8472-F85E1D724B15}"/>
                </a:ext>
              </a:extLst>
            </p:cNvPr>
            <p:cNvGrpSpPr/>
            <p:nvPr userDrawn="1"/>
          </p:nvGrpSpPr>
          <p:grpSpPr>
            <a:xfrm>
              <a:off x="-1" y="-148430"/>
              <a:ext cx="12191999" cy="18000"/>
              <a:chOff x="354969" y="-148430"/>
              <a:chExt cx="11837031" cy="825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5CA96C9-9B4E-4B5B-A277-CA49973B6225}"/>
                  </a:ext>
                </a:extLst>
              </p:cNvPr>
              <p:cNvGrpSpPr/>
              <p:nvPr userDrawn="1"/>
            </p:nvGrpSpPr>
            <p:grpSpPr>
              <a:xfrm>
                <a:off x="10415586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0F72AC4-C1AF-4CE9-A444-D25887E0A6AD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D10176F0-24D6-4B9A-B0FD-CD0DBE2D504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63C483CB-9C0E-4E16-A1FE-793C6B30E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A0D84CC-37CA-4112-B8B3-4C38B31348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728E022-1E4C-4D89-8223-2C6E8DF748A6}"/>
                  </a:ext>
                </a:extLst>
              </p:cNvPr>
              <p:cNvGrpSpPr/>
              <p:nvPr userDrawn="1"/>
            </p:nvGrpSpPr>
            <p:grpSpPr>
              <a:xfrm>
                <a:off x="8639172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D61436C-4EA9-4D32-AB79-846AA5B2189A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0491CF1-3F79-46B6-822C-56D84E04E8C5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C1020E8-815D-4374-9820-8D18C67418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89C98FB-9461-48C1-8038-E0AED95903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131B212-7F9D-4BED-B591-71A1D382CBC7}"/>
                  </a:ext>
                </a:extLst>
              </p:cNvPr>
              <p:cNvGrpSpPr/>
              <p:nvPr userDrawn="1"/>
            </p:nvGrpSpPr>
            <p:grpSpPr>
              <a:xfrm>
                <a:off x="6862758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03B4739-5C84-46FE-85D3-0F2DD8A25634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E264B2A-DB1F-47B9-A919-E26837A43EB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0FA859F0-08D7-41E9-A6C2-0F80A1600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D8BFDC01-5264-4DA6-9C53-72EF801750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AF5EE0-9C62-4749-9E92-90D1109BF7CC}"/>
                  </a:ext>
                </a:extLst>
              </p:cNvPr>
              <p:cNvGrpSpPr/>
              <p:nvPr userDrawn="1"/>
            </p:nvGrpSpPr>
            <p:grpSpPr>
              <a:xfrm>
                <a:off x="5086344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49A1855-56D8-4659-97FB-319C01235CB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B579263-B022-48FF-AEC7-93565E9659BC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43A3B2D-BE05-4647-BDCE-54635C0882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A3D8034F-3487-4EB4-A46D-A9F6FAB5D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8EDD9A2-BAF9-4807-B8DB-6DE350086BFA}"/>
                  </a:ext>
                </a:extLst>
              </p:cNvPr>
              <p:cNvGrpSpPr/>
              <p:nvPr userDrawn="1"/>
            </p:nvGrpSpPr>
            <p:grpSpPr>
              <a:xfrm>
                <a:off x="3309930" y="-148430"/>
                <a:ext cx="1776414" cy="82551"/>
                <a:chOff x="10044000" y="-148430"/>
                <a:chExt cx="1776414" cy="8255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1239E11-F255-4C89-9708-E73DBF757F35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429A933E-EB89-412C-9A16-7A1761F610BD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34DF87D4-D832-49DC-A339-AC1DD94A6A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191D562F-BFA4-4227-85B5-DA8E6EA900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FF9B0E9-7F55-46DD-B737-4563044AC3CB}"/>
                  </a:ext>
                </a:extLst>
              </p:cNvPr>
              <p:cNvGrpSpPr/>
              <p:nvPr userDrawn="1"/>
            </p:nvGrpSpPr>
            <p:grpSpPr>
              <a:xfrm>
                <a:off x="1533516" y="-148430"/>
                <a:ext cx="1776414" cy="82551"/>
                <a:chOff x="10044000" y="-148430"/>
                <a:chExt cx="1776414" cy="82551"/>
              </a:xfrm>
              <a:solidFill>
                <a:schemeClr val="tx2"/>
              </a:solidFill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A0D9AB0-BDF8-4BF8-933D-76527927EB0B}"/>
                    </a:ext>
                  </a:extLst>
                </p:cNvPr>
                <p:cNvSpPr/>
                <p:nvPr userDrawn="1"/>
              </p:nvSpPr>
              <p:spPr>
                <a:xfrm>
                  <a:off x="10044000" y="-146841"/>
                  <a:ext cx="592138" cy="809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B5E63815-B53E-4DEA-B7CE-70992C3829A8}"/>
                    </a:ext>
                  </a:extLst>
                </p:cNvPr>
                <p:cNvGrpSpPr/>
                <p:nvPr userDrawn="1"/>
              </p:nvGrpSpPr>
              <p:grpSpPr>
                <a:xfrm>
                  <a:off x="10636138" y="-148430"/>
                  <a:ext cx="1184276" cy="82551"/>
                  <a:chOff x="10636138" y="-148430"/>
                  <a:chExt cx="1184276" cy="82551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94D5A0B5-8362-422E-92CD-C3969E475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1228276" y="-146841"/>
                    <a:ext cx="592138" cy="8096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2899DA0E-EB57-44F4-B814-102F3F29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0636138" y="-148430"/>
                    <a:ext cx="592138" cy="80962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1A39780-93FB-4FED-9F4A-CEC489158CD3}"/>
                  </a:ext>
                </a:extLst>
              </p:cNvPr>
              <p:cNvGrpSpPr/>
              <p:nvPr userDrawn="1"/>
            </p:nvGrpSpPr>
            <p:grpSpPr>
              <a:xfrm>
                <a:off x="354969" y="-148430"/>
                <a:ext cx="1184276" cy="82551"/>
                <a:chOff x="10636138" y="-148430"/>
                <a:chExt cx="1184276" cy="82551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456A92D-9BF1-42F6-A2E4-492263D70B93}"/>
                    </a:ext>
                  </a:extLst>
                </p:cNvPr>
                <p:cNvSpPr/>
                <p:nvPr userDrawn="1"/>
              </p:nvSpPr>
              <p:spPr>
                <a:xfrm>
                  <a:off x="11228276" y="-146841"/>
                  <a:ext cx="592138" cy="80962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C82D97F1-9A9B-47D1-A2F1-784BC83B7F5E}"/>
                    </a:ext>
                  </a:extLst>
                </p:cNvPr>
                <p:cNvSpPr/>
                <p:nvPr userDrawn="1"/>
              </p:nvSpPr>
              <p:spPr>
                <a:xfrm>
                  <a:off x="10636138" y="-148430"/>
                  <a:ext cx="592138" cy="809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34CFFDF-2152-4A2D-8FB3-0A7B23D098B7}"/>
                </a:ext>
              </a:extLst>
            </p:cNvPr>
            <p:cNvGrpSpPr/>
            <p:nvPr userDrawn="1"/>
          </p:nvGrpSpPr>
          <p:grpSpPr>
            <a:xfrm>
              <a:off x="12265794" y="1"/>
              <a:ext cx="18000" cy="6858000"/>
              <a:chOff x="12425515" y="2588735"/>
              <a:chExt cx="82551" cy="426926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5E7F58C-EE61-45FF-BBF9-8DE1F3DD1C59}"/>
                  </a:ext>
                </a:extLst>
              </p:cNvPr>
              <p:cNvSpPr/>
              <p:nvPr userDrawn="1"/>
            </p:nvSpPr>
            <p:spPr>
              <a:xfrm rot="5400000">
                <a:off x="12161048" y="529278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E6C2DEC-5E14-4D86-A7EC-DF4187D064F2}"/>
                  </a:ext>
                </a:extLst>
              </p:cNvPr>
              <p:cNvSpPr/>
              <p:nvPr userDrawn="1"/>
            </p:nvSpPr>
            <p:spPr>
              <a:xfrm rot="5400000">
                <a:off x="12161048" y="651257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74D7886-31ED-4084-8E07-296ECC655564}"/>
                  </a:ext>
                </a:extLst>
              </p:cNvPr>
              <p:cNvSpPr/>
              <p:nvPr userDrawn="1"/>
            </p:nvSpPr>
            <p:spPr>
              <a:xfrm rot="5400000">
                <a:off x="12162637" y="590267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7BD4B1F-2F1E-446E-A05B-F3CB5E5F6873}"/>
                  </a:ext>
                </a:extLst>
              </p:cNvPr>
              <p:cNvSpPr/>
              <p:nvPr userDrawn="1"/>
            </p:nvSpPr>
            <p:spPr>
              <a:xfrm rot="5400000">
                <a:off x="12161048" y="346309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3310686-91D7-4A31-82C8-A67D32C0F75A}"/>
                  </a:ext>
                </a:extLst>
              </p:cNvPr>
              <p:cNvSpPr/>
              <p:nvPr userDrawn="1"/>
            </p:nvSpPr>
            <p:spPr>
              <a:xfrm rot="5400000">
                <a:off x="12161048" y="4682887"/>
                <a:ext cx="609895" cy="8096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E3B8320-65F3-48A9-85F1-293C37A82915}"/>
                  </a:ext>
                </a:extLst>
              </p:cNvPr>
              <p:cNvSpPr/>
              <p:nvPr userDrawn="1"/>
            </p:nvSpPr>
            <p:spPr>
              <a:xfrm rot="5400000">
                <a:off x="12162637" y="407299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7125D60-8B03-47D1-B843-A583D2ED4F62}"/>
                  </a:ext>
                </a:extLst>
              </p:cNvPr>
              <p:cNvSpPr/>
              <p:nvPr userDrawn="1"/>
            </p:nvSpPr>
            <p:spPr>
              <a:xfrm rot="5400000">
                <a:off x="12161048" y="2853202"/>
                <a:ext cx="609895" cy="8096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491C4-9830-46D6-9B7E-91D978B1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69" y="239083"/>
            <a:ext cx="10580059" cy="7559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90CFD-D389-4642-995F-30BEB1233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269" y="1959431"/>
            <a:ext cx="10580059" cy="3901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1709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29" r:id="rId2"/>
    <p:sldLayoutId id="2147483724" r:id="rId3"/>
    <p:sldLayoutId id="2147483721" r:id="rId4"/>
    <p:sldLayoutId id="2147483989" r:id="rId5"/>
    <p:sldLayoutId id="2147483763" r:id="rId6"/>
    <p:sldLayoutId id="2147483990" r:id="rId7"/>
    <p:sldLayoutId id="2147483981" r:id="rId8"/>
    <p:sldLayoutId id="214748399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57188" indent="-17145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36575" marR="0" indent="-182563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1200" b="1" i="0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None/>
        <a:tabLst/>
        <a:defRPr sz="1200" b="0" kern="1200" cap="all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None/>
        <a:defRPr sz="900" kern="1200" cap="none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68">
          <p15:clr>
            <a:srgbClr val="F26B43"/>
          </p15:clr>
        </p15:guide>
        <p15:guide id="5" pos="1149">
          <p15:clr>
            <a:srgbClr val="F26B43"/>
          </p15:clr>
        </p15:guide>
        <p15:guide id="6" pos="1533">
          <p15:clr>
            <a:srgbClr val="F26B43"/>
          </p15:clr>
        </p15:guide>
        <p15:guide id="7" pos="1917">
          <p15:clr>
            <a:srgbClr val="F26B43"/>
          </p15:clr>
        </p15:guide>
        <p15:guide id="8" pos="2300">
          <p15:clr>
            <a:srgbClr val="F26B43"/>
          </p15:clr>
        </p15:guide>
        <p15:guide id="9" pos="2684">
          <p15:clr>
            <a:srgbClr val="F26B43"/>
          </p15:clr>
        </p15:guide>
        <p15:guide id="10" pos="3069">
          <p15:clr>
            <a:srgbClr val="F26B43"/>
          </p15:clr>
        </p15:guide>
        <p15:guide id="11" pos="3455">
          <p15:clr>
            <a:srgbClr val="F26B43"/>
          </p15:clr>
        </p15:guide>
        <p15:guide id="12" pos="4221">
          <p15:clr>
            <a:srgbClr val="F26B43"/>
          </p15:clr>
        </p15:guide>
        <p15:guide id="13" pos="4607">
          <p15:clr>
            <a:srgbClr val="F26B43"/>
          </p15:clr>
        </p15:guide>
        <p15:guide id="14" pos="4991">
          <p15:clr>
            <a:srgbClr val="F26B43"/>
          </p15:clr>
        </p15:guide>
        <p15:guide id="15" pos="5373">
          <p15:clr>
            <a:srgbClr val="F26B43"/>
          </p15:clr>
        </p15:guide>
        <p15:guide id="16" pos="5759">
          <p15:clr>
            <a:srgbClr val="F26B43"/>
          </p15:clr>
        </p15:guide>
        <p15:guide id="17" pos="6143">
          <p15:clr>
            <a:srgbClr val="F26B43"/>
          </p15:clr>
        </p15:guide>
        <p15:guide id="18" pos="6527">
          <p15:clr>
            <a:srgbClr val="F26B43"/>
          </p15:clr>
        </p15:guide>
        <p15:guide id="19" pos="6912">
          <p15:clr>
            <a:srgbClr val="F26B43"/>
          </p15:clr>
        </p15:guide>
        <p15:guide id="20" pos="7296">
          <p15:clr>
            <a:srgbClr val="F26B43"/>
          </p15:clr>
        </p15:guide>
        <p15:guide id="21" orient="horz" pos="617">
          <p15:clr>
            <a:srgbClr val="F26B43"/>
          </p15:clr>
        </p15:guide>
        <p15:guide id="22" orient="horz" pos="1233">
          <p15:clr>
            <a:srgbClr val="F26B43"/>
          </p15:clr>
        </p15:guide>
        <p15:guide id="23" orient="horz" pos="1851">
          <p15:clr>
            <a:srgbClr val="F26B43"/>
          </p15:clr>
        </p15:guide>
        <p15:guide id="24" orient="horz" pos="2469">
          <p15:clr>
            <a:srgbClr val="F26B43"/>
          </p15:clr>
        </p15:guide>
        <p15:guide id="25" orient="horz" pos="3086">
          <p15:clr>
            <a:srgbClr val="F26B43"/>
          </p15:clr>
        </p15:guide>
        <p15:guide id="26" orient="horz" pos="3702">
          <p15:clr>
            <a:srgbClr val="F26B43"/>
          </p15:clr>
        </p15:guide>
        <p15:guide id="27" pos="7173">
          <p15:clr>
            <a:srgbClr val="F26B43"/>
          </p15:clr>
        </p15:guide>
        <p15:guide id="28" pos="507">
          <p15:clr>
            <a:srgbClr val="F26B43"/>
          </p15:clr>
        </p15:guide>
        <p15:guide id="29" orient="horz" pos="9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AD2A7-FE5C-4E7F-B4F1-6F4C48EC16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4015" y="4162954"/>
            <a:ext cx="8214632" cy="1914434"/>
          </a:xfrm>
        </p:spPr>
        <p:txBody>
          <a:bodyPr/>
          <a:lstStyle/>
          <a:p>
            <a:r>
              <a:rPr lang="en-GB" dirty="0"/>
              <a:t>Teachers’ Pensions Action Forum June 2024</a:t>
            </a:r>
          </a:p>
          <a:p>
            <a:r>
              <a:rPr lang="en-GB" dirty="0"/>
              <a:t>Update from Teachers’ Pensions</a:t>
            </a:r>
          </a:p>
        </p:txBody>
      </p:sp>
    </p:spTree>
    <p:extLst>
      <p:ext uri="{BB962C8B-B14F-4D97-AF65-F5344CB8AC3E}">
        <p14:creationId xmlns:p14="http://schemas.microsoft.com/office/powerpoint/2010/main" val="105252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F695-4FDF-4F89-B75C-564908FF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69" y="588475"/>
            <a:ext cx="5028092" cy="671318"/>
          </a:xfrm>
        </p:spPr>
        <p:txBody>
          <a:bodyPr/>
          <a:lstStyle/>
          <a:p>
            <a:r>
              <a:rPr lang="en-GB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5550-F6A0-4082-A293-D86C1299AA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3069" y="1527072"/>
            <a:ext cx="5020070" cy="43965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hub/Employer Toolkit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Employer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EOYC campaign &amp; other campaigns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My Pension Online (MPO)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331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F2F18-95BE-4A05-B5D1-884DBDAA2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75BC-137A-4E64-9C9E-3D050E1F21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7" y="1590025"/>
            <a:ext cx="5020070" cy="4572000"/>
          </a:xfrm>
        </p:spPr>
        <p:txBody>
          <a:bodyPr/>
          <a:lstStyle/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B3D505-8CB1-4997-50F5-7D6B64F3A65C}"/>
              </a:ext>
            </a:extLst>
          </p:cNvPr>
          <p:cNvSpPr txBox="1">
            <a:spLocks/>
          </p:cNvSpPr>
          <p:nvPr/>
        </p:nvSpPr>
        <p:spPr>
          <a:xfrm>
            <a:off x="6835047" y="1587556"/>
            <a:ext cx="5020070" cy="4396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7188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6575" marR="0" indent="-182563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2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 Increase/Valuation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CSAT, ICS &amp; 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Monthly Bulletin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059E-41BC-4EF2-AB91-1E6EB346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F4EA1-270D-4CC4-AEDB-A67D3E73FD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5046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Easter Retirements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Pensions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 Channels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Seasonal casework.</a:t>
            </a:r>
          </a:p>
          <a:p>
            <a:endParaRPr lang="en-GB" sz="2000" dirty="0"/>
          </a:p>
          <a:p>
            <a:br>
              <a:rPr lang="en-GB" sz="2000" dirty="0"/>
            </a:b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04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C0206-2BB9-45AB-BB0A-08A19C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30A4-A2D7-4D4F-BBA8-93E6EAEF019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1625"/>
            <a:ext cx="5020070" cy="42719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Summer Retirements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Revisions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Transitional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External &amp; Internal Audits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5B36-1313-439E-BC6A-C3E066866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1EEA-A70F-4CF6-9A19-E03EA890DDC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2032" y="1573966"/>
            <a:ext cx="5020070" cy="42695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Member service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Lifetime Event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first for 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submission accuracy.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64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4B43-9410-4254-9E63-5864575D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654" y="3139599"/>
            <a:ext cx="2686692" cy="578801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608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s' Pensions Master Presentation">
  <a:themeElements>
    <a:clrScheme name="Custom 2">
      <a:dk1>
        <a:srgbClr val="003F72"/>
      </a:dk1>
      <a:lt1>
        <a:sysClr val="window" lastClr="FFFFFF"/>
      </a:lt1>
      <a:dk2>
        <a:srgbClr val="003F72"/>
      </a:dk2>
      <a:lt2>
        <a:srgbClr val="94CE09"/>
      </a:lt2>
      <a:accent1>
        <a:srgbClr val="003F72"/>
      </a:accent1>
      <a:accent2>
        <a:srgbClr val="94CE09"/>
      </a:accent2>
      <a:accent3>
        <a:srgbClr val="00BBEF"/>
      </a:accent3>
      <a:accent4>
        <a:srgbClr val="7A2E99"/>
      </a:accent4>
      <a:accent5>
        <a:srgbClr val="007A98"/>
      </a:accent5>
      <a:accent6>
        <a:srgbClr val="AC0071"/>
      </a:accent6>
      <a:hlink>
        <a:srgbClr val="00BBEF"/>
      </a:hlink>
      <a:folHlink>
        <a:srgbClr val="FFFFF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5A1A7642E71E449A28905C8C4B3A39" ma:contentTypeVersion="13" ma:contentTypeDescription="Create a new document." ma:contentTypeScope="" ma:versionID="5b326fe3671ef91054e0960258342e0b">
  <xsd:schema xmlns:xsd="http://www.w3.org/2001/XMLSchema" xmlns:xs="http://www.w3.org/2001/XMLSchema" xmlns:p="http://schemas.microsoft.com/office/2006/metadata/properties" xmlns:ns3="28419853-262b-4fae-8a7d-6b6477fa070e" xmlns:ns4="f06cb1f3-d57b-42f5-81c2-35e06e3ccc38" targetNamespace="http://schemas.microsoft.com/office/2006/metadata/properties" ma:root="true" ma:fieldsID="d446438d53599e77017d94dfd7383544" ns3:_="" ns4:_="">
    <xsd:import namespace="28419853-262b-4fae-8a7d-6b6477fa070e"/>
    <xsd:import namespace="f06cb1f3-d57b-42f5-81c2-35e06e3ccc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19853-262b-4fae-8a7d-6b6477fa0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cb1f3-d57b-42f5-81c2-35e06e3cc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CAE28C-C109-42CC-9E17-97016F6AFC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B8FEDD-094C-424C-916D-8669EF1D9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419853-262b-4fae-8a7d-6b6477fa070e"/>
    <ds:schemaRef ds:uri="f06cb1f3-d57b-42f5-81c2-35e06e3cc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373FE5-CC15-47BF-84DD-89D514E4A4F0}">
  <ds:schemaRefs>
    <ds:schemaRef ds:uri="http://purl.org/dc/terms/"/>
    <ds:schemaRef ds:uri="28419853-262b-4fae-8a7d-6b6477fa070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06cb1f3-d57b-42f5-81c2-35e06e3ccc3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8385</TotalTime>
  <Words>95</Words>
  <Application>Microsoft Office PowerPoint</Application>
  <PresentationFormat>Widescreen</PresentationFormat>
  <Paragraphs>39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Teachers' Pensions Master Presentation</vt:lpstr>
      <vt:lpstr>PowerPoint Presentation</vt:lpstr>
      <vt:lpstr>Engagement</vt:lpstr>
      <vt:lpstr>Updates</vt:lpstr>
      <vt:lpstr>Operations Updates</vt:lpstr>
      <vt:lpstr>Operations focus</vt:lpstr>
      <vt:lpstr>Our ask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Leafe, Nichola (Employee Benefits)</dc:creator>
  <cp:lastModifiedBy>Ali, Sundus (Capita Experience Pension Solutions)</cp:lastModifiedBy>
  <cp:revision>194</cp:revision>
  <dcterms:created xsi:type="dcterms:W3CDTF">2020-08-28T08:56:08Z</dcterms:created>
  <dcterms:modified xsi:type="dcterms:W3CDTF">2024-06-26T13:47:38Z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0x010100B35A1A7642E71E449A28905C8C4B3A39</vt:lpwstr>
  </property>
</Properties>
</file>