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1144" r:id="rId2"/>
    <p:sldId id="1118" r:id="rId3"/>
    <p:sldId id="257" r:id="rId4"/>
    <p:sldId id="1131" r:id="rId5"/>
    <p:sldId id="1133" r:id="rId6"/>
    <p:sldId id="1134" r:id="rId7"/>
    <p:sldId id="1120" r:id="rId8"/>
    <p:sldId id="1145" r:id="rId9"/>
    <p:sldId id="1148" r:id="rId10"/>
    <p:sldId id="262" r:id="rId11"/>
    <p:sldId id="1146" r:id="rId12"/>
    <p:sldId id="1147" r:id="rId13"/>
    <p:sldId id="1149" r:id="rId14"/>
    <p:sldId id="1151" r:id="rId15"/>
    <p:sldId id="1152" r:id="rId16"/>
    <p:sldId id="1153" r:id="rId17"/>
    <p:sldId id="1154" r:id="rId18"/>
    <p:sldId id="1135" r:id="rId19"/>
    <p:sldId id="1155" r:id="rId20"/>
    <p:sldId id="261" r:id="rId21"/>
    <p:sldId id="341" r:id="rId22"/>
    <p:sldId id="1156" r:id="rId23"/>
    <p:sldId id="11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666" autoAdjust="0"/>
  </p:normalViewPr>
  <p:slideViewPr>
    <p:cSldViewPr snapToGrid="0">
      <p:cViewPr varScale="1">
        <p:scale>
          <a:sx n="95" d="100"/>
          <a:sy n="95" d="100"/>
        </p:scale>
        <p:origin x="11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63CEC-61FD-4E01-BAF7-D519F049D284}" type="datetimeFigureOut">
              <a:rPr lang="en-GB" smtClean="0"/>
              <a:t>07/03/2024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5E673-A088-4B87-890D-EB38F347E1D5}" type="slidenum">
              <a:rPr lang="en-GB" smtClean="0"/>
              <a:t>‹#›</a:t>
            </a:fld>
            <a:endParaRPr lang="en-GB"/>
          </a:p>
        </p:txBody>
      </p:sp>
    </p:spTree>
    <p:extLst>
      <p:ext uri="{BB962C8B-B14F-4D97-AF65-F5344CB8AC3E}">
        <p14:creationId xmlns:p14="http://schemas.microsoft.com/office/powerpoint/2010/main" val="1404788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7C2465-F626-4E67-880E-7E53B8F54EDC}" type="slidenum">
              <a:rPr lang="en-GB" smtClean="0"/>
              <a:t>2</a:t>
            </a:fld>
            <a:endParaRPr lang="en-GB"/>
          </a:p>
        </p:txBody>
      </p:sp>
    </p:spTree>
    <p:extLst>
      <p:ext uri="{BB962C8B-B14F-4D97-AF65-F5344CB8AC3E}">
        <p14:creationId xmlns:p14="http://schemas.microsoft.com/office/powerpoint/2010/main" val="291648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3</a:t>
            </a:fld>
            <a:endParaRPr lang="en-GB" dirty="0"/>
          </a:p>
        </p:txBody>
      </p:sp>
    </p:spTree>
    <p:extLst>
      <p:ext uri="{BB962C8B-B14F-4D97-AF65-F5344CB8AC3E}">
        <p14:creationId xmlns:p14="http://schemas.microsoft.com/office/powerpoint/2010/main" val="1298696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4</a:t>
            </a:fld>
            <a:endParaRPr lang="en-GB" dirty="0"/>
          </a:p>
        </p:txBody>
      </p:sp>
    </p:spTree>
    <p:extLst>
      <p:ext uri="{BB962C8B-B14F-4D97-AF65-F5344CB8AC3E}">
        <p14:creationId xmlns:p14="http://schemas.microsoft.com/office/powerpoint/2010/main" val="2565598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6</a:t>
            </a:fld>
            <a:endParaRPr lang="en-GB" dirty="0"/>
          </a:p>
        </p:txBody>
      </p:sp>
    </p:spTree>
    <p:extLst>
      <p:ext uri="{BB962C8B-B14F-4D97-AF65-F5344CB8AC3E}">
        <p14:creationId xmlns:p14="http://schemas.microsoft.com/office/powerpoint/2010/main" val="66704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3B6EA-DD97-43EA-9327-E7F5EB543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57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3B6EA-DD97-43EA-9327-E7F5EB543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12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18</a:t>
            </a:fld>
            <a:endParaRPr lang="en-GB" dirty="0"/>
          </a:p>
        </p:txBody>
      </p:sp>
    </p:spTree>
    <p:extLst>
      <p:ext uri="{BB962C8B-B14F-4D97-AF65-F5344CB8AC3E}">
        <p14:creationId xmlns:p14="http://schemas.microsoft.com/office/powerpoint/2010/main" val="1572143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20</a:t>
            </a:fld>
            <a:endParaRPr lang="en-GB" dirty="0"/>
          </a:p>
        </p:txBody>
      </p:sp>
    </p:spTree>
    <p:extLst>
      <p:ext uri="{BB962C8B-B14F-4D97-AF65-F5344CB8AC3E}">
        <p14:creationId xmlns:p14="http://schemas.microsoft.com/office/powerpoint/2010/main" val="380432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F5A3-E263-2ABA-2740-898648B831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75CFB1-11A5-8E55-96B9-FAE77C019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22EA3D-C383-031F-75B1-B5DDD92F53EC}"/>
              </a:ext>
            </a:extLst>
          </p:cNvPr>
          <p:cNvSpPr>
            <a:spLocks noGrp="1"/>
          </p:cNvSpPr>
          <p:nvPr>
            <p:ph type="dt" sz="half" idx="10"/>
          </p:nvPr>
        </p:nvSpPr>
        <p:spPr/>
        <p:txBody>
          <a:bodyPr/>
          <a:lstStyle/>
          <a:p>
            <a:fld id="{F1F74865-0E56-4F99-BE37-A57E9F68BE30}" type="datetimeFigureOut">
              <a:rPr lang="en-GB" smtClean="0"/>
              <a:t>07/03/2024</a:t>
            </a:fld>
            <a:endParaRPr lang="en-GB"/>
          </a:p>
        </p:txBody>
      </p:sp>
      <p:sp>
        <p:nvSpPr>
          <p:cNvPr id="5" name="Footer Placeholder 4">
            <a:extLst>
              <a:ext uri="{FF2B5EF4-FFF2-40B4-BE49-F238E27FC236}">
                <a16:creationId xmlns:a16="http://schemas.microsoft.com/office/drawing/2014/main" id="{10151310-3491-A1DC-0A42-0FCA92BB35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14641A-24CA-9AE5-156D-899E7F3B3102}"/>
              </a:ext>
            </a:extLst>
          </p:cNvPr>
          <p:cNvSpPr>
            <a:spLocks noGrp="1"/>
          </p:cNvSpPr>
          <p:nvPr>
            <p:ph type="sldNum" sz="quarter" idx="12"/>
          </p:nvPr>
        </p:nvSpPr>
        <p:spPr/>
        <p:txBody>
          <a:bodyPr/>
          <a:lstStyle/>
          <a:p>
            <a:fld id="{19076AC5-7DD0-49C2-AC83-6384941E6C47}" type="slidenum">
              <a:rPr lang="en-GB" smtClean="0"/>
              <a:t>‹#›</a:t>
            </a:fld>
            <a:endParaRPr lang="en-GB"/>
          </a:p>
        </p:txBody>
      </p:sp>
    </p:spTree>
    <p:extLst>
      <p:ext uri="{BB962C8B-B14F-4D97-AF65-F5344CB8AC3E}">
        <p14:creationId xmlns:p14="http://schemas.microsoft.com/office/powerpoint/2010/main" val="247695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F008-DACD-524D-4A35-E4ECB459DA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5A87AD-32B4-165E-49B7-FD75C621B7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B40CCB-B729-C107-23D7-431E55D43F69}"/>
              </a:ext>
            </a:extLst>
          </p:cNvPr>
          <p:cNvSpPr>
            <a:spLocks noGrp="1"/>
          </p:cNvSpPr>
          <p:nvPr>
            <p:ph type="dt" sz="half" idx="10"/>
          </p:nvPr>
        </p:nvSpPr>
        <p:spPr/>
        <p:txBody>
          <a:bodyPr/>
          <a:lstStyle/>
          <a:p>
            <a:fld id="{F1F74865-0E56-4F99-BE37-A57E9F68BE30}" type="datetimeFigureOut">
              <a:rPr lang="en-GB" smtClean="0"/>
              <a:t>07/03/2024</a:t>
            </a:fld>
            <a:endParaRPr lang="en-GB"/>
          </a:p>
        </p:txBody>
      </p:sp>
      <p:sp>
        <p:nvSpPr>
          <p:cNvPr id="5" name="Footer Placeholder 4">
            <a:extLst>
              <a:ext uri="{FF2B5EF4-FFF2-40B4-BE49-F238E27FC236}">
                <a16:creationId xmlns:a16="http://schemas.microsoft.com/office/drawing/2014/main" id="{6A6CBE4A-60D1-3C14-25E3-0BEA116D30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BBACD-AB19-3B8C-2546-45AB3AF0783B}"/>
              </a:ext>
            </a:extLst>
          </p:cNvPr>
          <p:cNvSpPr>
            <a:spLocks noGrp="1"/>
          </p:cNvSpPr>
          <p:nvPr>
            <p:ph type="sldNum" sz="quarter" idx="12"/>
          </p:nvPr>
        </p:nvSpPr>
        <p:spPr/>
        <p:txBody>
          <a:bodyPr/>
          <a:lstStyle/>
          <a:p>
            <a:fld id="{19076AC5-7DD0-49C2-AC83-6384941E6C47}" type="slidenum">
              <a:rPr lang="en-GB" smtClean="0"/>
              <a:t>‹#›</a:t>
            </a:fld>
            <a:endParaRPr lang="en-GB"/>
          </a:p>
        </p:txBody>
      </p:sp>
    </p:spTree>
    <p:extLst>
      <p:ext uri="{BB962C8B-B14F-4D97-AF65-F5344CB8AC3E}">
        <p14:creationId xmlns:p14="http://schemas.microsoft.com/office/powerpoint/2010/main" val="191703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34C103-EFFC-89E8-41BB-470ED85EF9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9A949F-8C9D-BE5C-BE29-D562A30A65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5C4B6A-3D15-19D5-1530-857D460DB1BB}"/>
              </a:ext>
            </a:extLst>
          </p:cNvPr>
          <p:cNvSpPr>
            <a:spLocks noGrp="1"/>
          </p:cNvSpPr>
          <p:nvPr>
            <p:ph type="dt" sz="half" idx="10"/>
          </p:nvPr>
        </p:nvSpPr>
        <p:spPr/>
        <p:txBody>
          <a:bodyPr/>
          <a:lstStyle/>
          <a:p>
            <a:fld id="{F1F74865-0E56-4F99-BE37-A57E9F68BE30}" type="datetimeFigureOut">
              <a:rPr lang="en-GB" smtClean="0"/>
              <a:t>07/03/2024</a:t>
            </a:fld>
            <a:endParaRPr lang="en-GB"/>
          </a:p>
        </p:txBody>
      </p:sp>
      <p:sp>
        <p:nvSpPr>
          <p:cNvPr id="5" name="Footer Placeholder 4">
            <a:extLst>
              <a:ext uri="{FF2B5EF4-FFF2-40B4-BE49-F238E27FC236}">
                <a16:creationId xmlns:a16="http://schemas.microsoft.com/office/drawing/2014/main" id="{A5002CD6-FC85-52A6-215C-67A30D13BD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EC00E-F882-299F-BFD9-72FF137E363A}"/>
              </a:ext>
            </a:extLst>
          </p:cNvPr>
          <p:cNvSpPr>
            <a:spLocks noGrp="1"/>
          </p:cNvSpPr>
          <p:nvPr>
            <p:ph type="sldNum" sz="quarter" idx="12"/>
          </p:nvPr>
        </p:nvSpPr>
        <p:spPr/>
        <p:txBody>
          <a:bodyPr/>
          <a:lstStyle/>
          <a:p>
            <a:fld id="{19076AC5-7DD0-49C2-AC83-6384941E6C47}" type="slidenum">
              <a:rPr lang="en-GB" smtClean="0"/>
              <a:t>‹#›</a:t>
            </a:fld>
            <a:endParaRPr lang="en-GB"/>
          </a:p>
        </p:txBody>
      </p:sp>
    </p:spTree>
    <p:extLst>
      <p:ext uri="{BB962C8B-B14F-4D97-AF65-F5344CB8AC3E}">
        <p14:creationId xmlns:p14="http://schemas.microsoft.com/office/powerpoint/2010/main" val="10215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v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person, indoor&#10;&#10;Description automatically generated">
            <a:extLst>
              <a:ext uri="{FF2B5EF4-FFF2-40B4-BE49-F238E27FC236}">
                <a16:creationId xmlns:a16="http://schemas.microsoft.com/office/drawing/2014/main" id="{A40A0296-A850-45DF-9DF7-F2DAB89D5F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2295"/>
          <a:stretch/>
        </p:blipFill>
        <p:spPr>
          <a:xfrm>
            <a:off x="0" y="0"/>
            <a:ext cx="12192000" cy="6858000"/>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620ACFE5-352D-4BE1-A96C-F05EA53B13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015" y="2725469"/>
            <a:ext cx="2843999" cy="853200"/>
          </a:xfrm>
          <a:prstGeom prst="rect">
            <a:avLst/>
          </a:prstGeom>
        </p:spPr>
      </p:pic>
      <p:sp>
        <p:nvSpPr>
          <p:cNvPr id="8" name="Content Placeholder 9">
            <a:extLst>
              <a:ext uri="{FF2B5EF4-FFF2-40B4-BE49-F238E27FC236}">
                <a16:creationId xmlns:a16="http://schemas.microsoft.com/office/drawing/2014/main" id="{3200BCDA-1D32-4F6D-8BEC-4EEFD569C903}"/>
              </a:ext>
            </a:extLst>
          </p:cNvPr>
          <p:cNvSpPr>
            <a:spLocks noGrp="1"/>
          </p:cNvSpPr>
          <p:nvPr>
            <p:ph sz="quarter" idx="11"/>
          </p:nvPr>
        </p:nvSpPr>
        <p:spPr>
          <a:xfrm>
            <a:off x="354015" y="4162954"/>
            <a:ext cx="6253233" cy="1914434"/>
          </a:xfrm>
        </p:spPr>
        <p:txBody>
          <a:bodyPr/>
          <a:lstStyle>
            <a:lvl1pPr>
              <a:defRPr sz="4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177841873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vider -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person, indoor&#10;&#10;Description automatically generated">
            <a:extLst>
              <a:ext uri="{FF2B5EF4-FFF2-40B4-BE49-F238E27FC236}">
                <a16:creationId xmlns:a16="http://schemas.microsoft.com/office/drawing/2014/main" id="{B506AAB2-DA11-4B78-935F-C3FB78B77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7" name="Title 1">
            <a:extLst>
              <a:ext uri="{FF2B5EF4-FFF2-40B4-BE49-F238E27FC236}">
                <a16:creationId xmlns:a16="http://schemas.microsoft.com/office/drawing/2014/main" id="{F51EE3FB-29F0-4D00-AC1D-D0CC2D17A5F4}"/>
              </a:ext>
            </a:extLst>
          </p:cNvPr>
          <p:cNvSpPr>
            <a:spLocks noGrp="1"/>
          </p:cNvSpPr>
          <p:nvPr>
            <p:ph type="title" hasCustomPrompt="1"/>
          </p:nvPr>
        </p:nvSpPr>
        <p:spPr>
          <a:xfrm>
            <a:off x="354011" y="557276"/>
            <a:ext cx="5028092" cy="602987"/>
          </a:xfrm>
        </p:spPr>
        <p:txBody>
          <a:bodyPr anchor="b"/>
          <a:lstStyle>
            <a:lvl1pPr>
              <a:defRPr sz="4000">
                <a:solidFill>
                  <a:schemeClr val="tx1"/>
                </a:solidFill>
              </a:defRPr>
            </a:lvl1pPr>
          </a:lstStyle>
          <a:p>
            <a:r>
              <a:rPr lang="en-US" dirty="0"/>
              <a:t>Title text</a:t>
            </a:r>
            <a:endParaRPr lang="en-GB" dirty="0"/>
          </a:p>
        </p:txBody>
      </p:sp>
      <p:sp>
        <p:nvSpPr>
          <p:cNvPr id="8" name="Content Placeholder 3">
            <a:extLst>
              <a:ext uri="{FF2B5EF4-FFF2-40B4-BE49-F238E27FC236}">
                <a16:creationId xmlns:a16="http://schemas.microsoft.com/office/drawing/2014/main" id="{5B76232B-2D9F-46A8-9D21-1E9716132AB1}"/>
              </a:ext>
            </a:extLst>
          </p:cNvPr>
          <p:cNvSpPr>
            <a:spLocks noGrp="1"/>
          </p:cNvSpPr>
          <p:nvPr>
            <p:ph sz="quarter" idx="11"/>
          </p:nvPr>
        </p:nvSpPr>
        <p:spPr>
          <a:xfrm>
            <a:off x="36203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9" name="Picture 8" descr="A picture containing drawing, plate&#10;&#10;Description automatically generated">
            <a:extLst>
              <a:ext uri="{FF2B5EF4-FFF2-40B4-BE49-F238E27FC236}">
                <a16:creationId xmlns:a16="http://schemas.microsoft.com/office/drawing/2014/main" id="{DC3B9751-61F9-45CB-8105-6F4F75DFCE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419595966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ntent - raspbe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D04FFB7-2E90-43CF-A6DE-652C93E95103}"/>
              </a:ext>
            </a:extLst>
          </p:cNvPr>
          <p:cNvSpPr>
            <a:spLocks noGrp="1"/>
          </p:cNvSpPr>
          <p:nvPr>
            <p:ph type="title" hasCustomPrompt="1"/>
          </p:nvPr>
        </p:nvSpPr>
        <p:spPr>
          <a:xfrm>
            <a:off x="6827025" y="557276"/>
            <a:ext cx="5028092" cy="602987"/>
          </a:xfrm>
        </p:spPr>
        <p:txBody>
          <a:bodyPr anchor="b"/>
          <a:lstStyle>
            <a:lvl1pPr>
              <a:defRPr sz="4000">
                <a:solidFill>
                  <a:schemeClr val="tx1"/>
                </a:solidFill>
              </a:defRPr>
            </a:lvl1pPr>
          </a:lstStyle>
          <a:p>
            <a:r>
              <a:rPr lang="en-US" dirty="0"/>
              <a:t>Title text</a:t>
            </a:r>
            <a:endParaRPr lang="en-GB" dirty="0"/>
          </a:p>
        </p:txBody>
      </p:sp>
      <p:sp>
        <p:nvSpPr>
          <p:cNvPr id="8" name="Content Placeholder 3">
            <a:extLst>
              <a:ext uri="{FF2B5EF4-FFF2-40B4-BE49-F238E27FC236}">
                <a16:creationId xmlns:a16="http://schemas.microsoft.com/office/drawing/2014/main" id="{FA589B7F-1244-4143-9F3F-76456ACC0767}"/>
              </a:ext>
            </a:extLst>
          </p:cNvPr>
          <p:cNvSpPr>
            <a:spLocks noGrp="1"/>
          </p:cNvSpPr>
          <p:nvPr>
            <p:ph sz="quarter" idx="11"/>
          </p:nvPr>
        </p:nvSpPr>
        <p:spPr>
          <a:xfrm>
            <a:off x="6835046"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9" name="Picture 8" descr="A picture containing drawing, plate&#10;&#10;Description automatically generated">
            <a:extLst>
              <a:ext uri="{FF2B5EF4-FFF2-40B4-BE49-F238E27FC236}">
                <a16:creationId xmlns:a16="http://schemas.microsoft.com/office/drawing/2014/main" id="{245B7B47-DDFD-4311-85CD-4C6DAB72AA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descr="A close up of a calculator&#10;&#10;Description automatically generated with medium confidence">
            <a:extLst>
              <a:ext uri="{FF2B5EF4-FFF2-40B4-BE49-F238E27FC236}">
                <a16:creationId xmlns:a16="http://schemas.microsoft.com/office/drawing/2014/main" id="{6D2F0F34-9332-4319-82CA-3E6EB2C102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136921970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6_Title Sub Content and ipad">
    <p:spTree>
      <p:nvGrpSpPr>
        <p:cNvPr id="1" name=""/>
        <p:cNvGrpSpPr/>
        <p:nvPr/>
      </p:nvGrpSpPr>
      <p:grpSpPr>
        <a:xfrm>
          <a:off x="0" y="0"/>
          <a:ext cx="0" cy="0"/>
          <a:chOff x="0" y="0"/>
          <a:chExt cx="0" cy="0"/>
        </a:xfrm>
      </p:grpSpPr>
      <p:pic>
        <p:nvPicPr>
          <p:cNvPr id="3" name="Picture 2" descr="A picture containing text, computer&#10;&#10;Description automatically generated">
            <a:extLst>
              <a:ext uri="{FF2B5EF4-FFF2-40B4-BE49-F238E27FC236}">
                <a16:creationId xmlns:a16="http://schemas.microsoft.com/office/drawing/2014/main" id="{A65EC1B0-1BAF-4EC3-8F1B-59A7F53375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969" r="16772"/>
          <a:stretch/>
        </p:blipFill>
        <p:spPr>
          <a:xfrm>
            <a:off x="6096000" y="0"/>
            <a:ext cx="6096000" cy="6858000"/>
          </a:xfrm>
          <a:prstGeom prst="rect">
            <a:avLst/>
          </a:prstGeom>
        </p:spPr>
      </p:pic>
      <p:sp>
        <p:nvSpPr>
          <p:cNvPr id="8" name="Title 1">
            <a:extLst>
              <a:ext uri="{FF2B5EF4-FFF2-40B4-BE49-F238E27FC236}">
                <a16:creationId xmlns:a16="http://schemas.microsoft.com/office/drawing/2014/main" id="{B846592D-7969-4FCE-9E73-1B6FFC496792}"/>
              </a:ext>
            </a:extLst>
          </p:cNvPr>
          <p:cNvSpPr>
            <a:spLocks noGrp="1"/>
          </p:cNvSpPr>
          <p:nvPr>
            <p:ph type="title" hasCustomPrompt="1"/>
          </p:nvPr>
        </p:nvSpPr>
        <p:spPr>
          <a:xfrm>
            <a:off x="345988" y="557276"/>
            <a:ext cx="5028092" cy="602987"/>
          </a:xfrm>
        </p:spPr>
        <p:txBody>
          <a:bodyPr anchor="b"/>
          <a:lstStyle>
            <a:lvl1pPr>
              <a:defRPr sz="4000">
                <a:solidFill>
                  <a:srgbClr val="003F72"/>
                </a:solidFill>
              </a:defRPr>
            </a:lvl1pPr>
          </a:lstStyle>
          <a:p>
            <a:r>
              <a:rPr lang="en-US" dirty="0"/>
              <a:t>Title text</a:t>
            </a:r>
            <a:endParaRPr lang="en-GB" dirty="0"/>
          </a:p>
        </p:txBody>
      </p:sp>
      <p:sp>
        <p:nvSpPr>
          <p:cNvPr id="9" name="Content Placeholder 3">
            <a:extLst>
              <a:ext uri="{FF2B5EF4-FFF2-40B4-BE49-F238E27FC236}">
                <a16:creationId xmlns:a16="http://schemas.microsoft.com/office/drawing/2014/main" id="{4B1383C8-7CF3-49FC-A922-B09C70F34597}"/>
              </a:ext>
            </a:extLst>
          </p:cNvPr>
          <p:cNvSpPr>
            <a:spLocks noGrp="1"/>
          </p:cNvSpPr>
          <p:nvPr>
            <p:ph sz="quarter" idx="11"/>
          </p:nvPr>
        </p:nvSpPr>
        <p:spPr>
          <a:xfrm>
            <a:off x="354009" y="1271526"/>
            <a:ext cx="5020070" cy="4572000"/>
          </a:xfrm>
        </p:spPr>
        <p:txBody>
          <a:bodyPr/>
          <a:lstStyle>
            <a:lvl1pPr>
              <a:defRPr sz="1800">
                <a:solidFill>
                  <a:srgbClr val="003F7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1" name="Picture 10" descr="A picture containing drawing, plate&#10;&#10;Description automatically generated">
            <a:extLst>
              <a:ext uri="{FF2B5EF4-FFF2-40B4-BE49-F238E27FC236}">
                <a16:creationId xmlns:a16="http://schemas.microsoft.com/office/drawing/2014/main" id="{B036C3C4-DA41-44F6-AC50-A57A5938E1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40110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dirty="0"/>
              <a:t>Title text</a:t>
            </a:r>
            <a:endParaRPr lang="en-GB" dirty="0"/>
          </a:p>
        </p:txBody>
      </p:sp>
      <p:pic>
        <p:nvPicPr>
          <p:cNvPr id="5" name="Picture 4" descr="A picture containing drawing, plate&#10;&#10;Description automatically generated">
            <a:extLst>
              <a:ext uri="{FF2B5EF4-FFF2-40B4-BE49-F238E27FC236}">
                <a16:creationId xmlns:a16="http://schemas.microsoft.com/office/drawing/2014/main" id="{E0048C4A-6CC9-4F9E-A0C3-B29C20D415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
        <p:nvSpPr>
          <p:cNvPr id="4" name="Content Placeholder 3">
            <a:extLst>
              <a:ext uri="{FF2B5EF4-FFF2-40B4-BE49-F238E27FC236}">
                <a16:creationId xmlns:a16="http://schemas.microsoft.com/office/drawing/2014/main" id="{83DB5EE9-BE30-4FBD-8F07-EEB999F45E23}"/>
              </a:ext>
            </a:extLst>
          </p:cNvPr>
          <p:cNvSpPr>
            <a:spLocks noGrp="1"/>
          </p:cNvSpPr>
          <p:nvPr>
            <p:ph sz="quarter" idx="11"/>
          </p:nvPr>
        </p:nvSpPr>
        <p:spPr>
          <a:xfrm>
            <a:off x="354015" y="1271526"/>
            <a:ext cx="10782687" cy="5029198"/>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16162284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75524-A42C-4EDB-A91C-0D66D48B3FBB}"/>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EEEC1FB-E74A-40D6-8989-55F1451DCA2F}"/>
              </a:ext>
            </a:extLst>
          </p:cNvPr>
          <p:cNvSpPr>
            <a:spLocks noGrp="1"/>
          </p:cNvSpPr>
          <p:nvPr>
            <p:ph type="title" hasCustomPrompt="1"/>
          </p:nvPr>
        </p:nvSpPr>
        <p:spPr>
          <a:xfrm>
            <a:off x="345993" y="557276"/>
            <a:ext cx="5234817" cy="602987"/>
          </a:xfrm>
        </p:spPr>
        <p:txBody>
          <a:bodyPr anchor="b"/>
          <a:lstStyle>
            <a:lvl1pPr>
              <a:defRPr sz="4000">
                <a:solidFill>
                  <a:srgbClr val="003F72"/>
                </a:solidFill>
              </a:defRPr>
            </a:lvl1pPr>
          </a:lstStyle>
          <a:p>
            <a:r>
              <a:rPr lang="en-US" dirty="0"/>
              <a:t>Title text</a:t>
            </a:r>
            <a:endParaRPr lang="en-GB" dirty="0"/>
          </a:p>
        </p:txBody>
      </p:sp>
      <p:sp>
        <p:nvSpPr>
          <p:cNvPr id="7" name="Content Placeholder 3">
            <a:extLst>
              <a:ext uri="{FF2B5EF4-FFF2-40B4-BE49-F238E27FC236}">
                <a16:creationId xmlns:a16="http://schemas.microsoft.com/office/drawing/2014/main" id="{90BD37EF-EC91-45B0-8F79-3A95CC3490FE}"/>
              </a:ext>
            </a:extLst>
          </p:cNvPr>
          <p:cNvSpPr>
            <a:spLocks noGrp="1"/>
          </p:cNvSpPr>
          <p:nvPr>
            <p:ph sz="quarter" idx="11"/>
          </p:nvPr>
        </p:nvSpPr>
        <p:spPr>
          <a:xfrm>
            <a:off x="354014" y="1271526"/>
            <a:ext cx="10707687" cy="4572000"/>
          </a:xfrm>
        </p:spPr>
        <p:txBody>
          <a:bodyPr/>
          <a:lstStyle>
            <a:lvl1pPr>
              <a:defRPr sz="2000">
                <a:solidFill>
                  <a:srgbClr val="003F7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8" name="Picture 7" descr="A picture containing plate, drawing&#10;&#10;Description automatically generated">
            <a:extLst>
              <a:ext uri="{FF2B5EF4-FFF2-40B4-BE49-F238E27FC236}">
                <a16:creationId xmlns:a16="http://schemas.microsoft.com/office/drawing/2014/main" id="{E24B867F-3FB0-405D-9A21-DC04B0C552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31122" y="368963"/>
            <a:ext cx="1572120" cy="786062"/>
          </a:xfrm>
          <a:prstGeom prst="rect">
            <a:avLst/>
          </a:prstGeom>
        </p:spPr>
      </p:pic>
    </p:spTree>
    <p:extLst>
      <p:ext uri="{BB962C8B-B14F-4D97-AF65-F5344CB8AC3E}">
        <p14:creationId xmlns:p14="http://schemas.microsoft.com/office/powerpoint/2010/main" val="288312097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wo 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typing on a computer&#10;&#10;Description automatically generated with medium confidence">
            <a:extLst>
              <a:ext uri="{FF2B5EF4-FFF2-40B4-BE49-F238E27FC236}">
                <a16:creationId xmlns:a16="http://schemas.microsoft.com/office/drawing/2014/main" id="{BB4CCDD8-25F1-46AC-9310-A8AA229E04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9" name="Title 1">
            <a:extLst>
              <a:ext uri="{FF2B5EF4-FFF2-40B4-BE49-F238E27FC236}">
                <a16:creationId xmlns:a16="http://schemas.microsoft.com/office/drawing/2014/main" id="{32FBB3FF-194E-46F0-87CC-90BC4AB2CD0E}"/>
              </a:ext>
            </a:extLst>
          </p:cNvPr>
          <p:cNvSpPr>
            <a:spLocks noGrp="1"/>
          </p:cNvSpPr>
          <p:nvPr>
            <p:ph type="title" hasCustomPrompt="1"/>
          </p:nvPr>
        </p:nvSpPr>
        <p:spPr>
          <a:xfrm>
            <a:off x="354011" y="557276"/>
            <a:ext cx="5028092" cy="602987"/>
          </a:xfrm>
        </p:spPr>
        <p:txBody>
          <a:bodyPr anchor="b"/>
          <a:lstStyle>
            <a:lvl1pPr>
              <a:defRPr sz="4000">
                <a:solidFill>
                  <a:schemeClr val="bg1"/>
                </a:solidFill>
              </a:defRPr>
            </a:lvl1pPr>
          </a:lstStyle>
          <a:p>
            <a:r>
              <a:rPr lang="en-US" dirty="0"/>
              <a:t>Title text</a:t>
            </a:r>
            <a:endParaRPr lang="en-GB" dirty="0"/>
          </a:p>
        </p:txBody>
      </p:sp>
      <p:sp>
        <p:nvSpPr>
          <p:cNvPr id="12" name="Content Placeholder 3">
            <a:extLst>
              <a:ext uri="{FF2B5EF4-FFF2-40B4-BE49-F238E27FC236}">
                <a16:creationId xmlns:a16="http://schemas.microsoft.com/office/drawing/2014/main" id="{00761722-A4A7-4AFE-945B-4EAA83E53D9D}"/>
              </a:ext>
            </a:extLst>
          </p:cNvPr>
          <p:cNvSpPr>
            <a:spLocks noGrp="1"/>
          </p:cNvSpPr>
          <p:nvPr>
            <p:ph sz="quarter" idx="11"/>
          </p:nvPr>
        </p:nvSpPr>
        <p:spPr>
          <a:xfrm>
            <a:off x="362032" y="1271526"/>
            <a:ext cx="5020070" cy="4572000"/>
          </a:xfrm>
        </p:spPr>
        <p:txBody>
          <a:bodyPr/>
          <a:lstStyle>
            <a:lvl1pPr>
              <a:defRPr sz="18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3" name="Picture 12" descr="A picture containing drawing, plate&#10;&#10;Description automatically generated">
            <a:extLst>
              <a:ext uri="{FF2B5EF4-FFF2-40B4-BE49-F238E27FC236}">
                <a16:creationId xmlns:a16="http://schemas.microsoft.com/office/drawing/2014/main" id="{A17989CC-F136-40AE-897D-8DE8928D53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855531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wo 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9C903C-7AC8-4922-83B5-0DD40E0C317C}"/>
              </a:ext>
            </a:extLst>
          </p:cNvPr>
          <p:cNvSpPr>
            <a:spLocks noGrp="1"/>
          </p:cNvSpPr>
          <p:nvPr>
            <p:ph type="title" hasCustomPrompt="1"/>
          </p:nvPr>
        </p:nvSpPr>
        <p:spPr>
          <a:xfrm>
            <a:off x="6827023" y="557276"/>
            <a:ext cx="5028092" cy="602987"/>
          </a:xfrm>
        </p:spPr>
        <p:txBody>
          <a:bodyPr anchor="b"/>
          <a:lstStyle>
            <a:lvl1pPr>
              <a:defRPr sz="4000">
                <a:solidFill>
                  <a:schemeClr val="bg1"/>
                </a:solidFill>
              </a:defRPr>
            </a:lvl1pPr>
          </a:lstStyle>
          <a:p>
            <a:r>
              <a:rPr lang="en-US" dirty="0"/>
              <a:t>Title text</a:t>
            </a:r>
            <a:endParaRPr lang="en-GB" dirty="0"/>
          </a:p>
        </p:txBody>
      </p:sp>
      <p:sp>
        <p:nvSpPr>
          <p:cNvPr id="11" name="Content Placeholder 3">
            <a:extLst>
              <a:ext uri="{FF2B5EF4-FFF2-40B4-BE49-F238E27FC236}">
                <a16:creationId xmlns:a16="http://schemas.microsoft.com/office/drawing/2014/main" id="{B5C15BF6-EF01-4879-8E3C-2E74DE0CCC8C}"/>
              </a:ext>
            </a:extLst>
          </p:cNvPr>
          <p:cNvSpPr>
            <a:spLocks noGrp="1"/>
          </p:cNvSpPr>
          <p:nvPr>
            <p:ph sz="quarter" idx="11"/>
          </p:nvPr>
        </p:nvSpPr>
        <p:spPr>
          <a:xfrm>
            <a:off x="6835044" y="1271526"/>
            <a:ext cx="5020070" cy="4572000"/>
          </a:xfrm>
        </p:spPr>
        <p:txBody>
          <a:bodyPr/>
          <a:lstStyle>
            <a:lvl1pPr>
              <a:defRPr sz="18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3" name="Picture 12" descr="A picture containing drawing, plate&#10;&#10;Description automatically generated">
            <a:extLst>
              <a:ext uri="{FF2B5EF4-FFF2-40B4-BE49-F238E27FC236}">
                <a16:creationId xmlns:a16="http://schemas.microsoft.com/office/drawing/2014/main" id="{CBDD5F54-F6AF-42D2-85D6-848FAD8706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2" name="Picture 1" descr="A person working on her computer&#10;&#10;Description automatically generated with medium confidence">
            <a:extLst>
              <a:ext uri="{FF2B5EF4-FFF2-40B4-BE49-F238E27FC236}">
                <a16:creationId xmlns:a16="http://schemas.microsoft.com/office/drawing/2014/main" id="{D09FD626-5CAB-F298-233D-FFC4FC6D0F0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0018" r="19797"/>
          <a:stretch/>
        </p:blipFill>
        <p:spPr>
          <a:xfrm>
            <a:off x="0" y="4864"/>
            <a:ext cx="6431121" cy="6853136"/>
          </a:xfrm>
          <a:prstGeom prst="rect">
            <a:avLst/>
          </a:prstGeom>
        </p:spPr>
      </p:pic>
    </p:spTree>
    <p:extLst>
      <p:ext uri="{BB962C8B-B14F-4D97-AF65-F5344CB8AC3E}">
        <p14:creationId xmlns:p14="http://schemas.microsoft.com/office/powerpoint/2010/main" val="30822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1472-1DF8-A71A-923D-90524E4AE8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CD8759-0993-0D4E-935B-014BF336D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10631A-D284-3793-84C3-19038FFB7B90}"/>
              </a:ext>
            </a:extLst>
          </p:cNvPr>
          <p:cNvSpPr>
            <a:spLocks noGrp="1"/>
          </p:cNvSpPr>
          <p:nvPr>
            <p:ph type="dt" sz="half" idx="10"/>
          </p:nvPr>
        </p:nvSpPr>
        <p:spPr/>
        <p:txBody>
          <a:bodyPr/>
          <a:lstStyle/>
          <a:p>
            <a:fld id="{F1F74865-0E56-4F99-BE37-A57E9F68BE30}" type="datetimeFigureOut">
              <a:rPr lang="en-GB" smtClean="0"/>
              <a:t>07/03/2024</a:t>
            </a:fld>
            <a:endParaRPr lang="en-GB"/>
          </a:p>
        </p:txBody>
      </p:sp>
      <p:sp>
        <p:nvSpPr>
          <p:cNvPr id="5" name="Footer Placeholder 4">
            <a:extLst>
              <a:ext uri="{FF2B5EF4-FFF2-40B4-BE49-F238E27FC236}">
                <a16:creationId xmlns:a16="http://schemas.microsoft.com/office/drawing/2014/main" id="{334E74F6-1991-9341-6812-923F8C4943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23D77D-D411-F54D-5737-AD9C2871E5A5}"/>
              </a:ext>
            </a:extLst>
          </p:cNvPr>
          <p:cNvSpPr>
            <a:spLocks noGrp="1"/>
          </p:cNvSpPr>
          <p:nvPr>
            <p:ph type="sldNum" sz="quarter" idx="12"/>
          </p:nvPr>
        </p:nvSpPr>
        <p:spPr/>
        <p:txBody>
          <a:bodyPr/>
          <a:lstStyle/>
          <a:p>
            <a:fld id="{19076AC5-7DD0-49C2-AC83-6384941E6C47}" type="slidenum">
              <a:rPr lang="en-GB" smtClean="0"/>
              <a:t>‹#›</a:t>
            </a:fld>
            <a:endParaRPr lang="en-GB"/>
          </a:p>
        </p:txBody>
      </p:sp>
    </p:spTree>
    <p:extLst>
      <p:ext uri="{BB962C8B-B14F-4D97-AF65-F5344CB8AC3E}">
        <p14:creationId xmlns:p14="http://schemas.microsoft.com/office/powerpoint/2010/main" val="2156696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Content - raspbe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0296EE51-9CA0-45F6-854B-931E65C93821}"/>
              </a:ext>
            </a:extLst>
          </p:cNvPr>
          <p:cNvSpPr>
            <a:spLocks noGrp="1"/>
          </p:cNvSpPr>
          <p:nvPr>
            <p:ph type="title"/>
          </p:nvPr>
        </p:nvSpPr>
        <p:spPr>
          <a:xfrm>
            <a:off x="2397774" y="2850199"/>
            <a:ext cx="7396451" cy="578801"/>
          </a:xfrm>
        </p:spPr>
        <p:txBody>
          <a:bodyPr/>
          <a:lstStyle>
            <a:lvl1pPr>
              <a:defRPr>
                <a:solidFill>
                  <a:schemeClr val="tx1"/>
                </a:solidFill>
              </a:defRPr>
            </a:lvl1pPr>
          </a:lstStyle>
          <a:p>
            <a:r>
              <a:rPr lang="en-US" dirty="0"/>
              <a:t>Click to edit Master title style</a:t>
            </a:r>
            <a:endParaRPr lang="en-GB" dirty="0"/>
          </a:p>
        </p:txBody>
      </p:sp>
      <p:pic>
        <p:nvPicPr>
          <p:cNvPr id="9" name="Picture 8" descr="A picture containing drawing, plate&#10;&#10;Description automatically generated">
            <a:extLst>
              <a:ext uri="{FF2B5EF4-FFF2-40B4-BE49-F238E27FC236}">
                <a16:creationId xmlns:a16="http://schemas.microsoft.com/office/drawing/2014/main" id="{2409D566-0551-484E-BF8D-DF02BE799E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50185"/>
            <a:ext cx="1528537" cy="458562"/>
          </a:xfrm>
          <a:prstGeom prst="rect">
            <a:avLst/>
          </a:prstGeom>
        </p:spPr>
      </p:pic>
    </p:spTree>
    <p:extLst>
      <p:ext uri="{BB962C8B-B14F-4D97-AF65-F5344CB8AC3E}">
        <p14:creationId xmlns:p14="http://schemas.microsoft.com/office/powerpoint/2010/main" val="191060117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F214-4255-1C07-F330-225BDD33A7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772AB7-7CA7-7C24-394D-E316F41A77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DCFC86-B476-EE33-CBE1-FC2C0C5B6FE7}"/>
              </a:ext>
            </a:extLst>
          </p:cNvPr>
          <p:cNvSpPr>
            <a:spLocks noGrp="1"/>
          </p:cNvSpPr>
          <p:nvPr>
            <p:ph type="dt" sz="half" idx="10"/>
          </p:nvPr>
        </p:nvSpPr>
        <p:spPr/>
        <p:txBody>
          <a:bodyPr/>
          <a:lstStyle/>
          <a:p>
            <a:fld id="{F1F74865-0E56-4F99-BE37-A57E9F68BE30}" type="datetimeFigureOut">
              <a:rPr lang="en-GB" smtClean="0"/>
              <a:t>07/03/2024</a:t>
            </a:fld>
            <a:endParaRPr lang="en-GB"/>
          </a:p>
        </p:txBody>
      </p:sp>
      <p:sp>
        <p:nvSpPr>
          <p:cNvPr id="5" name="Footer Placeholder 4">
            <a:extLst>
              <a:ext uri="{FF2B5EF4-FFF2-40B4-BE49-F238E27FC236}">
                <a16:creationId xmlns:a16="http://schemas.microsoft.com/office/drawing/2014/main" id="{B006456F-F7D5-B18C-5254-CCADCF626A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2584B-77F3-0A98-9303-61BF736FDE14}"/>
              </a:ext>
            </a:extLst>
          </p:cNvPr>
          <p:cNvSpPr>
            <a:spLocks noGrp="1"/>
          </p:cNvSpPr>
          <p:nvPr>
            <p:ph type="sldNum" sz="quarter" idx="12"/>
          </p:nvPr>
        </p:nvSpPr>
        <p:spPr/>
        <p:txBody>
          <a:bodyPr/>
          <a:lstStyle/>
          <a:p>
            <a:fld id="{19076AC5-7DD0-49C2-AC83-6384941E6C47}" type="slidenum">
              <a:rPr lang="en-GB" smtClean="0"/>
              <a:t>‹#›</a:t>
            </a:fld>
            <a:endParaRPr lang="en-GB"/>
          </a:p>
        </p:txBody>
      </p:sp>
    </p:spTree>
    <p:extLst>
      <p:ext uri="{BB962C8B-B14F-4D97-AF65-F5344CB8AC3E}">
        <p14:creationId xmlns:p14="http://schemas.microsoft.com/office/powerpoint/2010/main" val="308214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16D2-362A-BA63-8C7B-97F03EE2EC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14CEA2-D1AD-D164-C51F-B92C802111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498672-27B0-9725-A93E-F8C7DF604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5EF2F8-E082-53EA-A55F-24E096348AFD}"/>
              </a:ext>
            </a:extLst>
          </p:cNvPr>
          <p:cNvSpPr>
            <a:spLocks noGrp="1"/>
          </p:cNvSpPr>
          <p:nvPr>
            <p:ph type="dt" sz="half" idx="10"/>
          </p:nvPr>
        </p:nvSpPr>
        <p:spPr/>
        <p:txBody>
          <a:bodyPr/>
          <a:lstStyle/>
          <a:p>
            <a:fld id="{F1F74865-0E56-4F99-BE37-A57E9F68BE30}" type="datetimeFigureOut">
              <a:rPr lang="en-GB" smtClean="0"/>
              <a:t>07/03/2024</a:t>
            </a:fld>
            <a:endParaRPr lang="en-GB"/>
          </a:p>
        </p:txBody>
      </p:sp>
      <p:sp>
        <p:nvSpPr>
          <p:cNvPr id="6" name="Footer Placeholder 5">
            <a:extLst>
              <a:ext uri="{FF2B5EF4-FFF2-40B4-BE49-F238E27FC236}">
                <a16:creationId xmlns:a16="http://schemas.microsoft.com/office/drawing/2014/main" id="{55ADB4D0-1019-FD6E-7698-203F667DDB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4D2BDA-E3E5-6CE8-826B-B6734EFC4CE8}"/>
              </a:ext>
            </a:extLst>
          </p:cNvPr>
          <p:cNvSpPr>
            <a:spLocks noGrp="1"/>
          </p:cNvSpPr>
          <p:nvPr>
            <p:ph type="sldNum" sz="quarter" idx="12"/>
          </p:nvPr>
        </p:nvSpPr>
        <p:spPr/>
        <p:txBody>
          <a:bodyPr/>
          <a:lstStyle/>
          <a:p>
            <a:fld id="{19076AC5-7DD0-49C2-AC83-6384941E6C47}" type="slidenum">
              <a:rPr lang="en-GB" smtClean="0"/>
              <a:t>‹#›</a:t>
            </a:fld>
            <a:endParaRPr lang="en-GB"/>
          </a:p>
        </p:txBody>
      </p:sp>
    </p:spTree>
    <p:extLst>
      <p:ext uri="{BB962C8B-B14F-4D97-AF65-F5344CB8AC3E}">
        <p14:creationId xmlns:p14="http://schemas.microsoft.com/office/powerpoint/2010/main" val="376512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B071-17D7-3E7D-53DD-B324879A75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989D83-64AF-6F90-F119-6EA61A0118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A4A4A2-6954-3A7B-A5A8-33DA297DC6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B07CF4-F173-B02D-4F02-152498C272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433BBC-2A9F-6109-69D6-F298B00BE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D4F90B-A4F6-E441-2A37-355E853B3625}"/>
              </a:ext>
            </a:extLst>
          </p:cNvPr>
          <p:cNvSpPr>
            <a:spLocks noGrp="1"/>
          </p:cNvSpPr>
          <p:nvPr>
            <p:ph type="dt" sz="half" idx="10"/>
          </p:nvPr>
        </p:nvSpPr>
        <p:spPr/>
        <p:txBody>
          <a:bodyPr/>
          <a:lstStyle/>
          <a:p>
            <a:fld id="{F1F74865-0E56-4F99-BE37-A57E9F68BE30}" type="datetimeFigureOut">
              <a:rPr lang="en-GB" smtClean="0"/>
              <a:t>07/03/2024</a:t>
            </a:fld>
            <a:endParaRPr lang="en-GB"/>
          </a:p>
        </p:txBody>
      </p:sp>
      <p:sp>
        <p:nvSpPr>
          <p:cNvPr id="8" name="Footer Placeholder 7">
            <a:extLst>
              <a:ext uri="{FF2B5EF4-FFF2-40B4-BE49-F238E27FC236}">
                <a16:creationId xmlns:a16="http://schemas.microsoft.com/office/drawing/2014/main" id="{FBDB9BAA-B4F1-EAE1-A756-8C1CF33F2E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AA83D2-9F75-9156-0BD8-ABA9F4E02379}"/>
              </a:ext>
            </a:extLst>
          </p:cNvPr>
          <p:cNvSpPr>
            <a:spLocks noGrp="1"/>
          </p:cNvSpPr>
          <p:nvPr>
            <p:ph type="sldNum" sz="quarter" idx="12"/>
          </p:nvPr>
        </p:nvSpPr>
        <p:spPr/>
        <p:txBody>
          <a:bodyPr/>
          <a:lstStyle/>
          <a:p>
            <a:fld id="{19076AC5-7DD0-49C2-AC83-6384941E6C47}" type="slidenum">
              <a:rPr lang="en-GB" smtClean="0"/>
              <a:t>‹#›</a:t>
            </a:fld>
            <a:endParaRPr lang="en-GB"/>
          </a:p>
        </p:txBody>
      </p:sp>
    </p:spTree>
    <p:extLst>
      <p:ext uri="{BB962C8B-B14F-4D97-AF65-F5344CB8AC3E}">
        <p14:creationId xmlns:p14="http://schemas.microsoft.com/office/powerpoint/2010/main" val="274120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2066-77C4-D802-E51B-BA73078A60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8A68D8E-3588-47B6-85E1-66FE4BB08967}"/>
              </a:ext>
            </a:extLst>
          </p:cNvPr>
          <p:cNvSpPr>
            <a:spLocks noGrp="1"/>
          </p:cNvSpPr>
          <p:nvPr>
            <p:ph type="dt" sz="half" idx="10"/>
          </p:nvPr>
        </p:nvSpPr>
        <p:spPr/>
        <p:txBody>
          <a:bodyPr/>
          <a:lstStyle/>
          <a:p>
            <a:fld id="{F1F74865-0E56-4F99-BE37-A57E9F68BE30}" type="datetimeFigureOut">
              <a:rPr lang="en-GB" smtClean="0"/>
              <a:t>07/03/2024</a:t>
            </a:fld>
            <a:endParaRPr lang="en-GB"/>
          </a:p>
        </p:txBody>
      </p:sp>
      <p:sp>
        <p:nvSpPr>
          <p:cNvPr id="4" name="Footer Placeholder 3">
            <a:extLst>
              <a:ext uri="{FF2B5EF4-FFF2-40B4-BE49-F238E27FC236}">
                <a16:creationId xmlns:a16="http://schemas.microsoft.com/office/drawing/2014/main" id="{59910CC7-6CA9-978D-527E-30CA5E0C536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0D96FD-EACA-1F29-92CC-D39E8855FC86}"/>
              </a:ext>
            </a:extLst>
          </p:cNvPr>
          <p:cNvSpPr>
            <a:spLocks noGrp="1"/>
          </p:cNvSpPr>
          <p:nvPr>
            <p:ph type="sldNum" sz="quarter" idx="12"/>
          </p:nvPr>
        </p:nvSpPr>
        <p:spPr/>
        <p:txBody>
          <a:bodyPr/>
          <a:lstStyle/>
          <a:p>
            <a:fld id="{19076AC5-7DD0-49C2-AC83-6384941E6C47}" type="slidenum">
              <a:rPr lang="en-GB" smtClean="0"/>
              <a:t>‹#›</a:t>
            </a:fld>
            <a:endParaRPr lang="en-GB"/>
          </a:p>
        </p:txBody>
      </p:sp>
    </p:spTree>
    <p:extLst>
      <p:ext uri="{BB962C8B-B14F-4D97-AF65-F5344CB8AC3E}">
        <p14:creationId xmlns:p14="http://schemas.microsoft.com/office/powerpoint/2010/main" val="245353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E8D551-D05A-5216-F9B2-663B1DBD51F4}"/>
              </a:ext>
            </a:extLst>
          </p:cNvPr>
          <p:cNvSpPr>
            <a:spLocks noGrp="1"/>
          </p:cNvSpPr>
          <p:nvPr>
            <p:ph type="dt" sz="half" idx="10"/>
          </p:nvPr>
        </p:nvSpPr>
        <p:spPr/>
        <p:txBody>
          <a:bodyPr/>
          <a:lstStyle/>
          <a:p>
            <a:fld id="{F1F74865-0E56-4F99-BE37-A57E9F68BE30}" type="datetimeFigureOut">
              <a:rPr lang="en-GB" smtClean="0"/>
              <a:t>07/03/2024</a:t>
            </a:fld>
            <a:endParaRPr lang="en-GB"/>
          </a:p>
        </p:txBody>
      </p:sp>
      <p:sp>
        <p:nvSpPr>
          <p:cNvPr id="3" name="Footer Placeholder 2">
            <a:extLst>
              <a:ext uri="{FF2B5EF4-FFF2-40B4-BE49-F238E27FC236}">
                <a16:creationId xmlns:a16="http://schemas.microsoft.com/office/drawing/2014/main" id="{D5BEE953-B4DB-DE9E-82E4-D7EC107ABDD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EAF169-359E-B31C-543C-0351BCDDBDA2}"/>
              </a:ext>
            </a:extLst>
          </p:cNvPr>
          <p:cNvSpPr>
            <a:spLocks noGrp="1"/>
          </p:cNvSpPr>
          <p:nvPr>
            <p:ph type="sldNum" sz="quarter" idx="12"/>
          </p:nvPr>
        </p:nvSpPr>
        <p:spPr/>
        <p:txBody>
          <a:bodyPr/>
          <a:lstStyle/>
          <a:p>
            <a:fld id="{19076AC5-7DD0-49C2-AC83-6384941E6C47}" type="slidenum">
              <a:rPr lang="en-GB" smtClean="0"/>
              <a:t>‹#›</a:t>
            </a:fld>
            <a:endParaRPr lang="en-GB"/>
          </a:p>
        </p:txBody>
      </p:sp>
    </p:spTree>
    <p:extLst>
      <p:ext uri="{BB962C8B-B14F-4D97-AF65-F5344CB8AC3E}">
        <p14:creationId xmlns:p14="http://schemas.microsoft.com/office/powerpoint/2010/main" val="113918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F5EE-A634-0EA7-B603-3E3C51AE1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891DD2-6410-A19E-32C5-FF8A419FB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C02BC1-F66D-EE56-D7E6-AD96DC677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93BCB2-D36F-17B2-5EE4-707779B3AAC8}"/>
              </a:ext>
            </a:extLst>
          </p:cNvPr>
          <p:cNvSpPr>
            <a:spLocks noGrp="1"/>
          </p:cNvSpPr>
          <p:nvPr>
            <p:ph type="dt" sz="half" idx="10"/>
          </p:nvPr>
        </p:nvSpPr>
        <p:spPr/>
        <p:txBody>
          <a:bodyPr/>
          <a:lstStyle/>
          <a:p>
            <a:fld id="{F1F74865-0E56-4F99-BE37-A57E9F68BE30}" type="datetimeFigureOut">
              <a:rPr lang="en-GB" smtClean="0"/>
              <a:t>07/03/2024</a:t>
            </a:fld>
            <a:endParaRPr lang="en-GB"/>
          </a:p>
        </p:txBody>
      </p:sp>
      <p:sp>
        <p:nvSpPr>
          <p:cNvPr id="6" name="Footer Placeholder 5">
            <a:extLst>
              <a:ext uri="{FF2B5EF4-FFF2-40B4-BE49-F238E27FC236}">
                <a16:creationId xmlns:a16="http://schemas.microsoft.com/office/drawing/2014/main" id="{20221A56-E336-F415-34EC-A9A25FBD43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A77F66-8624-1EA4-534E-BA2B395BE597}"/>
              </a:ext>
            </a:extLst>
          </p:cNvPr>
          <p:cNvSpPr>
            <a:spLocks noGrp="1"/>
          </p:cNvSpPr>
          <p:nvPr>
            <p:ph type="sldNum" sz="quarter" idx="12"/>
          </p:nvPr>
        </p:nvSpPr>
        <p:spPr/>
        <p:txBody>
          <a:bodyPr/>
          <a:lstStyle/>
          <a:p>
            <a:fld id="{19076AC5-7DD0-49C2-AC83-6384941E6C47}" type="slidenum">
              <a:rPr lang="en-GB" smtClean="0"/>
              <a:t>‹#›</a:t>
            </a:fld>
            <a:endParaRPr lang="en-GB"/>
          </a:p>
        </p:txBody>
      </p:sp>
    </p:spTree>
    <p:extLst>
      <p:ext uri="{BB962C8B-B14F-4D97-AF65-F5344CB8AC3E}">
        <p14:creationId xmlns:p14="http://schemas.microsoft.com/office/powerpoint/2010/main" val="428314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01D7-BE46-70A3-1DD4-B259D5793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250FA4-57DA-0440-CE67-FC578BDE22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7211A9-36E7-F7E8-B2D8-05C69ED36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14F1E-07EE-835B-0FE3-F530F9A3AA58}"/>
              </a:ext>
            </a:extLst>
          </p:cNvPr>
          <p:cNvSpPr>
            <a:spLocks noGrp="1"/>
          </p:cNvSpPr>
          <p:nvPr>
            <p:ph type="dt" sz="half" idx="10"/>
          </p:nvPr>
        </p:nvSpPr>
        <p:spPr/>
        <p:txBody>
          <a:bodyPr/>
          <a:lstStyle/>
          <a:p>
            <a:fld id="{F1F74865-0E56-4F99-BE37-A57E9F68BE30}" type="datetimeFigureOut">
              <a:rPr lang="en-GB" smtClean="0"/>
              <a:t>07/03/2024</a:t>
            </a:fld>
            <a:endParaRPr lang="en-GB"/>
          </a:p>
        </p:txBody>
      </p:sp>
      <p:sp>
        <p:nvSpPr>
          <p:cNvPr id="6" name="Footer Placeholder 5">
            <a:extLst>
              <a:ext uri="{FF2B5EF4-FFF2-40B4-BE49-F238E27FC236}">
                <a16:creationId xmlns:a16="http://schemas.microsoft.com/office/drawing/2014/main" id="{AF33A10A-BEA9-627F-D072-8F5D8FB80E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8FA05C-B640-9731-A8C4-C96E1260D5F1}"/>
              </a:ext>
            </a:extLst>
          </p:cNvPr>
          <p:cNvSpPr>
            <a:spLocks noGrp="1"/>
          </p:cNvSpPr>
          <p:nvPr>
            <p:ph type="sldNum" sz="quarter" idx="12"/>
          </p:nvPr>
        </p:nvSpPr>
        <p:spPr/>
        <p:txBody>
          <a:bodyPr/>
          <a:lstStyle/>
          <a:p>
            <a:fld id="{19076AC5-7DD0-49C2-AC83-6384941E6C47}" type="slidenum">
              <a:rPr lang="en-GB" smtClean="0"/>
              <a:t>‹#›</a:t>
            </a:fld>
            <a:endParaRPr lang="en-GB"/>
          </a:p>
        </p:txBody>
      </p:sp>
    </p:spTree>
    <p:extLst>
      <p:ext uri="{BB962C8B-B14F-4D97-AF65-F5344CB8AC3E}">
        <p14:creationId xmlns:p14="http://schemas.microsoft.com/office/powerpoint/2010/main" val="58080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D850D6-83DA-D25F-71B2-56041AEB2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47CB96-5551-E013-220E-C137C85A04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C6B980-545E-7A15-2EDD-FB0486F21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74865-0E56-4F99-BE37-A57E9F68BE30}" type="datetimeFigureOut">
              <a:rPr lang="en-GB" smtClean="0"/>
              <a:t>07/03/2024</a:t>
            </a:fld>
            <a:endParaRPr lang="en-GB"/>
          </a:p>
        </p:txBody>
      </p:sp>
      <p:sp>
        <p:nvSpPr>
          <p:cNvPr id="5" name="Footer Placeholder 4">
            <a:extLst>
              <a:ext uri="{FF2B5EF4-FFF2-40B4-BE49-F238E27FC236}">
                <a16:creationId xmlns:a16="http://schemas.microsoft.com/office/drawing/2014/main" id="{97AEDDD7-4E24-A137-C01A-0F2AD6C01E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AB993FD-9E4E-DB60-A392-D533FFAC70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76AC5-7DD0-49C2-AC83-6384941E6C47}" type="slidenum">
              <a:rPr lang="en-GB" smtClean="0"/>
              <a:t>‹#›</a:t>
            </a:fld>
            <a:endParaRPr lang="en-GB"/>
          </a:p>
        </p:txBody>
      </p:sp>
    </p:spTree>
    <p:extLst>
      <p:ext uri="{BB962C8B-B14F-4D97-AF65-F5344CB8AC3E}">
        <p14:creationId xmlns:p14="http://schemas.microsoft.com/office/powerpoint/2010/main" val="1800356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docs.microsoft.com/en-us/deployoffice/security/internet-macros-blocked" TargetMode="External"/><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07012F-5440-1302-BC0A-F56AB545644B}"/>
              </a:ext>
            </a:extLst>
          </p:cNvPr>
          <p:cNvSpPr>
            <a:spLocks noGrp="1"/>
          </p:cNvSpPr>
          <p:nvPr>
            <p:ph sz="quarter" idx="11"/>
          </p:nvPr>
        </p:nvSpPr>
        <p:spPr>
          <a:xfrm>
            <a:off x="354014" y="4162954"/>
            <a:ext cx="8252775" cy="1914434"/>
          </a:xfrm>
        </p:spPr>
        <p:txBody>
          <a:bodyPr/>
          <a:lstStyle/>
          <a:p>
            <a:pPr marL="0" indent="0">
              <a:buNone/>
            </a:pPr>
            <a:r>
              <a:rPr lang="en-GB" b="1" dirty="0">
                <a:latin typeface="Trebuchet MS" panose="020B0603020202020204" pitchFamily="34" charset="0"/>
              </a:rPr>
              <a:t>Teachers’ Pensions Action Forum March 2024</a:t>
            </a:r>
          </a:p>
          <a:p>
            <a:endParaRPr lang="en-GB" dirty="0"/>
          </a:p>
        </p:txBody>
      </p:sp>
      <p:sp>
        <p:nvSpPr>
          <p:cNvPr id="4" name="TextBox 3">
            <a:extLst>
              <a:ext uri="{FF2B5EF4-FFF2-40B4-BE49-F238E27FC236}">
                <a16:creationId xmlns:a16="http://schemas.microsoft.com/office/drawing/2014/main" id="{D98EF6A8-F39A-F3F6-0C88-C92F4F64A203}"/>
              </a:ext>
            </a:extLst>
          </p:cNvPr>
          <p:cNvSpPr txBox="1"/>
          <p:nvPr/>
        </p:nvSpPr>
        <p:spPr>
          <a:xfrm>
            <a:off x="354015" y="5377327"/>
            <a:ext cx="8828589" cy="707886"/>
          </a:xfrm>
          <a:prstGeom prst="rect">
            <a:avLst/>
          </a:prstGeom>
          <a:noFill/>
        </p:spPr>
        <p:txBody>
          <a:bodyPr wrap="square">
            <a:spAutoFit/>
          </a:bodyPr>
          <a:lstStyle/>
          <a:p>
            <a:r>
              <a:rPr lang="en-GB" sz="4000" b="1" dirty="0">
                <a:latin typeface="Trebuchet MS" panose="020B0603020202020204" pitchFamily="34" charset="0"/>
              </a:rPr>
              <a:t>Submissions Support</a:t>
            </a:r>
          </a:p>
        </p:txBody>
      </p:sp>
    </p:spTree>
    <p:extLst>
      <p:ext uri="{BB962C8B-B14F-4D97-AF65-F5344CB8AC3E}">
        <p14:creationId xmlns:p14="http://schemas.microsoft.com/office/powerpoint/2010/main" val="128066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96385-DD66-4D9C-A835-367C5844093A}"/>
              </a:ext>
            </a:extLst>
          </p:cNvPr>
          <p:cNvSpPr>
            <a:spLocks noGrp="1"/>
          </p:cNvSpPr>
          <p:nvPr>
            <p:ph type="title"/>
          </p:nvPr>
        </p:nvSpPr>
        <p:spPr>
          <a:xfrm>
            <a:off x="345994" y="590475"/>
            <a:ext cx="9765539" cy="549872"/>
          </a:xfrm>
        </p:spPr>
        <p:txBody>
          <a:bodyPr>
            <a:noAutofit/>
          </a:bodyPr>
          <a:lstStyle/>
          <a:p>
            <a:r>
              <a:rPr lang="en-GB" b="1" dirty="0">
                <a:latin typeface="Trebuchet MS (Headings)"/>
              </a:rPr>
              <a:t>Academy submission</a:t>
            </a:r>
          </a:p>
        </p:txBody>
      </p:sp>
      <p:grpSp>
        <p:nvGrpSpPr>
          <p:cNvPr id="104" name="Group 103">
            <a:extLst>
              <a:ext uri="{FF2B5EF4-FFF2-40B4-BE49-F238E27FC236}">
                <a16:creationId xmlns:a16="http://schemas.microsoft.com/office/drawing/2014/main" id="{E79B3D6E-7AB3-7AC0-F5F3-77592C3F1998}"/>
              </a:ext>
            </a:extLst>
          </p:cNvPr>
          <p:cNvGrpSpPr/>
          <p:nvPr/>
        </p:nvGrpSpPr>
        <p:grpSpPr>
          <a:xfrm>
            <a:off x="4739773" y="1369134"/>
            <a:ext cx="6607003" cy="4425609"/>
            <a:chOff x="4739773" y="1369134"/>
            <a:chExt cx="6607003" cy="4425609"/>
          </a:xfrm>
          <a:solidFill>
            <a:srgbClr val="AC0071"/>
          </a:solidFill>
        </p:grpSpPr>
        <p:sp>
          <p:nvSpPr>
            <p:cNvPr id="21" name="Rectangle 20">
              <a:extLst>
                <a:ext uri="{FF2B5EF4-FFF2-40B4-BE49-F238E27FC236}">
                  <a16:creationId xmlns:a16="http://schemas.microsoft.com/office/drawing/2014/main" id="{C98F8BCB-7AF1-42FA-8592-0EA9347B823F}"/>
                </a:ext>
              </a:extLst>
            </p:cNvPr>
            <p:cNvSpPr/>
            <p:nvPr/>
          </p:nvSpPr>
          <p:spPr>
            <a:xfrm>
              <a:off x="4739773" y="2868694"/>
              <a:ext cx="1259404" cy="1208853"/>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Trebuchet MS" panose="020B0603020202020204"/>
                  <a:ea typeface="+mn-ea"/>
                  <a:cs typeface="+mn-cs"/>
                </a:rPr>
                <a:t>Multi Academy Trust</a:t>
              </a:r>
            </a:p>
          </p:txBody>
        </p:sp>
        <p:cxnSp>
          <p:nvCxnSpPr>
            <p:cNvPr id="22" name="Straight Connector 21">
              <a:extLst>
                <a:ext uri="{FF2B5EF4-FFF2-40B4-BE49-F238E27FC236}">
                  <a16:creationId xmlns:a16="http://schemas.microsoft.com/office/drawing/2014/main" id="{A961DD95-F63B-47E2-975F-EE3C89192298}"/>
                </a:ext>
              </a:extLst>
            </p:cNvPr>
            <p:cNvCxnSpPr>
              <a:cxnSpLocks/>
            </p:cNvCxnSpPr>
            <p:nvPr/>
          </p:nvCxnSpPr>
          <p:spPr>
            <a:xfrm flipH="1">
              <a:off x="6163383" y="1569299"/>
              <a:ext cx="20101" cy="3913548"/>
            </a:xfrm>
            <a:prstGeom prst="line">
              <a:avLst/>
            </a:prstGeom>
            <a:grpFill/>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7FEC2E19-154D-41E5-8A4C-D547204529D2}"/>
                </a:ext>
              </a:extLst>
            </p:cNvPr>
            <p:cNvSpPr/>
            <p:nvPr/>
          </p:nvSpPr>
          <p:spPr>
            <a:xfrm>
              <a:off x="6398217" y="1396642"/>
              <a:ext cx="1191528" cy="809444"/>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Trebuchet MS" panose="020B0603020202020204"/>
                  <a:ea typeface="+mn-ea"/>
                  <a:cs typeface="+mn-cs"/>
                </a:rPr>
                <a:t>School A</a:t>
              </a:r>
              <a:r>
                <a:rPr kumimoji="0" lang="en-GB" sz="900" b="0" i="0" u="none" strike="noStrike" kern="1200" cap="none" spc="0" normalizeH="0" baseline="0" noProof="0" dirty="0">
                  <a:ln>
                    <a:noFill/>
                  </a:ln>
                  <a:solidFill>
                    <a:prstClr val="white"/>
                  </a:solidFill>
                  <a:effectLst/>
                  <a:uLnTx/>
                  <a:uFillTx/>
                  <a:latin typeface="Trebuchet MS" panose="020B0603020202020204"/>
                  <a:ea typeface="+mn-ea"/>
                  <a:cs typeface="+mn-cs"/>
                </a:rPr>
                <a:t> </a:t>
              </a:r>
            </a:p>
          </p:txBody>
        </p:sp>
        <p:sp>
          <p:nvSpPr>
            <p:cNvPr id="24" name="Rectangle 23">
              <a:extLst>
                <a:ext uri="{FF2B5EF4-FFF2-40B4-BE49-F238E27FC236}">
                  <a16:creationId xmlns:a16="http://schemas.microsoft.com/office/drawing/2014/main" id="{699C27EC-A11E-49A0-8EB6-A7370D33A2A5}"/>
                </a:ext>
              </a:extLst>
            </p:cNvPr>
            <p:cNvSpPr/>
            <p:nvPr/>
          </p:nvSpPr>
          <p:spPr>
            <a:xfrm>
              <a:off x="6398217" y="2438151"/>
              <a:ext cx="1191526" cy="809444"/>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Trebuchet MS" panose="020B0603020202020204"/>
                  <a:ea typeface="+mn-ea"/>
                  <a:cs typeface="+mn-cs"/>
                </a:rPr>
                <a:t>School B</a:t>
              </a:r>
            </a:p>
          </p:txBody>
        </p:sp>
        <p:sp>
          <p:nvSpPr>
            <p:cNvPr id="25" name="Rectangle 24">
              <a:extLst>
                <a:ext uri="{FF2B5EF4-FFF2-40B4-BE49-F238E27FC236}">
                  <a16:creationId xmlns:a16="http://schemas.microsoft.com/office/drawing/2014/main" id="{E41DB823-A378-49D1-BFD7-1E9E44023B38}"/>
                </a:ext>
              </a:extLst>
            </p:cNvPr>
            <p:cNvSpPr/>
            <p:nvPr/>
          </p:nvSpPr>
          <p:spPr>
            <a:xfrm>
              <a:off x="6392962" y="3754425"/>
              <a:ext cx="1171420" cy="809444"/>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Trebuchet MS" panose="020B0603020202020204"/>
                  <a:ea typeface="+mn-ea"/>
                  <a:cs typeface="+mn-cs"/>
                </a:rPr>
                <a:t>School C</a:t>
              </a:r>
            </a:p>
          </p:txBody>
        </p:sp>
        <p:sp>
          <p:nvSpPr>
            <p:cNvPr id="26" name="Rectangle 25">
              <a:extLst>
                <a:ext uri="{FF2B5EF4-FFF2-40B4-BE49-F238E27FC236}">
                  <a16:creationId xmlns:a16="http://schemas.microsoft.com/office/drawing/2014/main" id="{9528C483-7816-4844-B127-1672AE2FAF16}"/>
                </a:ext>
              </a:extLst>
            </p:cNvPr>
            <p:cNvSpPr/>
            <p:nvPr/>
          </p:nvSpPr>
          <p:spPr>
            <a:xfrm>
              <a:off x="6403921" y="4985299"/>
              <a:ext cx="1246808" cy="809444"/>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Trebuchet MS" panose="020B0603020202020204"/>
                  <a:ea typeface="+mn-ea"/>
                  <a:cs typeface="+mn-cs"/>
                </a:rPr>
                <a:t>School D</a:t>
              </a:r>
            </a:p>
          </p:txBody>
        </p:sp>
        <p:cxnSp>
          <p:nvCxnSpPr>
            <p:cNvPr id="27" name="Straight Arrow Connector 26">
              <a:extLst>
                <a:ext uri="{FF2B5EF4-FFF2-40B4-BE49-F238E27FC236}">
                  <a16:creationId xmlns:a16="http://schemas.microsoft.com/office/drawing/2014/main" id="{E595CF7F-99B1-4D59-8E7A-EC81BADE3FB1}"/>
                </a:ext>
              </a:extLst>
            </p:cNvPr>
            <p:cNvCxnSpPr>
              <a:cxnSpLocks/>
            </p:cNvCxnSpPr>
            <p:nvPr/>
          </p:nvCxnSpPr>
          <p:spPr>
            <a:xfrm>
              <a:off x="6184166" y="1569299"/>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E6B97BE-7C4D-4A89-B975-41139CE55880}"/>
                </a:ext>
              </a:extLst>
            </p:cNvPr>
            <p:cNvCxnSpPr>
              <a:cxnSpLocks/>
            </p:cNvCxnSpPr>
            <p:nvPr/>
          </p:nvCxnSpPr>
          <p:spPr>
            <a:xfrm>
              <a:off x="6184166" y="2884086"/>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7EFD2446-4791-4F66-86B2-B22E4B9AF873}"/>
                </a:ext>
              </a:extLst>
            </p:cNvPr>
            <p:cNvCxnSpPr>
              <a:cxnSpLocks/>
            </p:cNvCxnSpPr>
            <p:nvPr/>
          </p:nvCxnSpPr>
          <p:spPr>
            <a:xfrm>
              <a:off x="6161186" y="5482847"/>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F6C0A664-466B-43C5-8D5C-F07D65A818DE}"/>
                </a:ext>
              </a:extLst>
            </p:cNvPr>
            <p:cNvCxnSpPr>
              <a:cxnSpLocks/>
            </p:cNvCxnSpPr>
            <p:nvPr/>
          </p:nvCxnSpPr>
          <p:spPr>
            <a:xfrm>
              <a:off x="7564382" y="2779750"/>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F831ED59-FF94-4AED-B55D-D362A4921861}"/>
                </a:ext>
              </a:extLst>
            </p:cNvPr>
            <p:cNvCxnSpPr>
              <a:cxnSpLocks/>
            </p:cNvCxnSpPr>
            <p:nvPr/>
          </p:nvCxnSpPr>
          <p:spPr>
            <a:xfrm>
              <a:off x="7540852" y="4192562"/>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3478662F-C6B4-44BA-AD50-6C2728CA990D}"/>
                </a:ext>
              </a:extLst>
            </p:cNvPr>
            <p:cNvCxnSpPr>
              <a:cxnSpLocks/>
            </p:cNvCxnSpPr>
            <p:nvPr/>
          </p:nvCxnSpPr>
          <p:spPr>
            <a:xfrm>
              <a:off x="7650729" y="5400649"/>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99CCE285-A62C-4840-97CE-6204E95FB255}"/>
                </a:ext>
              </a:extLst>
            </p:cNvPr>
            <p:cNvCxnSpPr>
              <a:cxnSpLocks/>
            </p:cNvCxnSpPr>
            <p:nvPr/>
          </p:nvCxnSpPr>
          <p:spPr>
            <a:xfrm>
              <a:off x="7564382" y="1811320"/>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3E424D6B-AD63-4593-A54F-BBEB3245B4CD}"/>
                </a:ext>
              </a:extLst>
            </p:cNvPr>
            <p:cNvCxnSpPr>
              <a:cxnSpLocks/>
            </p:cNvCxnSpPr>
            <p:nvPr/>
          </p:nvCxnSpPr>
          <p:spPr>
            <a:xfrm>
              <a:off x="8792683" y="1773856"/>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18AC3E86-3B95-4C18-97DA-D70AB488A8F1}"/>
                </a:ext>
              </a:extLst>
            </p:cNvPr>
            <p:cNvCxnSpPr>
              <a:cxnSpLocks/>
            </p:cNvCxnSpPr>
            <p:nvPr/>
          </p:nvCxnSpPr>
          <p:spPr>
            <a:xfrm>
              <a:off x="8815982" y="4175854"/>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sp>
          <p:nvSpPr>
            <p:cNvPr id="37" name="Content Placeholder 48">
              <a:extLst>
                <a:ext uri="{FF2B5EF4-FFF2-40B4-BE49-F238E27FC236}">
                  <a16:creationId xmlns:a16="http://schemas.microsoft.com/office/drawing/2014/main" id="{00D3897E-235D-40D6-817E-757280B67787}"/>
                </a:ext>
              </a:extLst>
            </p:cNvPr>
            <p:cNvSpPr txBox="1">
              <a:spLocks/>
            </p:cNvSpPr>
            <p:nvPr/>
          </p:nvSpPr>
          <p:spPr>
            <a:xfrm>
              <a:off x="9034039" y="3754531"/>
              <a:ext cx="879923" cy="809445"/>
            </a:xfrm>
            <a:prstGeom prst="rect">
              <a:avLst/>
            </a:prstGeom>
            <a:grp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rPr>
                <a:t>One payment</a:t>
              </a:r>
            </a:p>
          </p:txBody>
        </p:sp>
        <p:sp>
          <p:nvSpPr>
            <p:cNvPr id="38" name="Content Placeholder 48">
              <a:extLst>
                <a:ext uri="{FF2B5EF4-FFF2-40B4-BE49-F238E27FC236}">
                  <a16:creationId xmlns:a16="http://schemas.microsoft.com/office/drawing/2014/main" id="{331F6580-1101-4A0B-B628-7E993B99B211}"/>
                </a:ext>
              </a:extLst>
            </p:cNvPr>
            <p:cNvSpPr txBox="1">
              <a:spLocks/>
            </p:cNvSpPr>
            <p:nvPr/>
          </p:nvSpPr>
          <p:spPr>
            <a:xfrm>
              <a:off x="9034039" y="4963021"/>
              <a:ext cx="879923" cy="809445"/>
            </a:xfrm>
            <a:prstGeom prst="rect">
              <a:avLst/>
            </a:prstGeom>
            <a:grp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rPr>
                <a:t>One payment</a:t>
              </a:r>
            </a:p>
          </p:txBody>
        </p:sp>
        <p:sp>
          <p:nvSpPr>
            <p:cNvPr id="39" name="Content Placeholder 48">
              <a:extLst>
                <a:ext uri="{FF2B5EF4-FFF2-40B4-BE49-F238E27FC236}">
                  <a16:creationId xmlns:a16="http://schemas.microsoft.com/office/drawing/2014/main" id="{268F0C04-2DA2-40B2-887F-279152F73668}"/>
                </a:ext>
              </a:extLst>
            </p:cNvPr>
            <p:cNvSpPr txBox="1">
              <a:spLocks/>
            </p:cNvSpPr>
            <p:nvPr/>
          </p:nvSpPr>
          <p:spPr>
            <a:xfrm>
              <a:off x="9034368" y="2460428"/>
              <a:ext cx="879923" cy="809445"/>
            </a:xfrm>
            <a:prstGeom prst="rect">
              <a:avLst/>
            </a:prstGeom>
            <a:grp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rPr>
                <a:t>One payment</a:t>
              </a:r>
            </a:p>
          </p:txBody>
        </p:sp>
        <p:sp>
          <p:nvSpPr>
            <p:cNvPr id="40" name="Content Placeholder 48">
              <a:extLst>
                <a:ext uri="{FF2B5EF4-FFF2-40B4-BE49-F238E27FC236}">
                  <a16:creationId xmlns:a16="http://schemas.microsoft.com/office/drawing/2014/main" id="{D9B8CD41-6E01-468D-884E-2098F639CEE0}"/>
                </a:ext>
              </a:extLst>
            </p:cNvPr>
            <p:cNvSpPr txBox="1">
              <a:spLocks/>
            </p:cNvSpPr>
            <p:nvPr/>
          </p:nvSpPr>
          <p:spPr>
            <a:xfrm>
              <a:off x="9034369" y="1369469"/>
              <a:ext cx="879923" cy="809445"/>
            </a:xfrm>
            <a:prstGeom prst="rect">
              <a:avLst/>
            </a:prstGeom>
            <a:grp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rPr>
                <a:t>One payment</a:t>
              </a:r>
            </a:p>
          </p:txBody>
        </p:sp>
        <p:sp>
          <p:nvSpPr>
            <p:cNvPr id="41" name="Rectangle 40">
              <a:extLst>
                <a:ext uri="{FF2B5EF4-FFF2-40B4-BE49-F238E27FC236}">
                  <a16:creationId xmlns:a16="http://schemas.microsoft.com/office/drawing/2014/main" id="{77F74EA2-19F9-466E-8221-5A2C77738D89}"/>
                </a:ext>
              </a:extLst>
            </p:cNvPr>
            <p:cNvSpPr/>
            <p:nvPr/>
          </p:nvSpPr>
          <p:spPr>
            <a:xfrm>
              <a:off x="7870482" y="4985299"/>
              <a:ext cx="933275" cy="787167"/>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rPr>
                <a:t>One MCR submission</a:t>
              </a:r>
            </a:p>
          </p:txBody>
        </p:sp>
        <p:sp>
          <p:nvSpPr>
            <p:cNvPr id="42" name="Flowchart: Connector 41">
              <a:extLst>
                <a:ext uri="{FF2B5EF4-FFF2-40B4-BE49-F238E27FC236}">
                  <a16:creationId xmlns:a16="http://schemas.microsoft.com/office/drawing/2014/main" id="{7CB38358-A762-439F-85BA-4EB123EE7EE2}"/>
                </a:ext>
              </a:extLst>
            </p:cNvPr>
            <p:cNvSpPr/>
            <p:nvPr/>
          </p:nvSpPr>
          <p:spPr>
            <a:xfrm>
              <a:off x="7799230" y="3759933"/>
              <a:ext cx="904124" cy="787167"/>
            </a:xfrm>
            <a:prstGeom prst="flowChartConnector">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prstClr val="white"/>
                  </a:solidFill>
                  <a:effectLst/>
                  <a:uLnTx/>
                  <a:uFillTx/>
                  <a:latin typeface="Trebuchet MS" panose="020B0603020202020204"/>
                  <a:ea typeface="+mn-ea"/>
                  <a:cs typeface="+mn-cs"/>
                </a:rPr>
                <a:t>One MCR submission</a:t>
              </a:r>
            </a:p>
          </p:txBody>
        </p:sp>
        <p:sp>
          <p:nvSpPr>
            <p:cNvPr id="43" name="Rectangle 42">
              <a:extLst>
                <a:ext uri="{FF2B5EF4-FFF2-40B4-BE49-F238E27FC236}">
                  <a16:creationId xmlns:a16="http://schemas.microsoft.com/office/drawing/2014/main" id="{D2A32E5D-EACC-44DA-AE27-8AD6B112009B}"/>
                </a:ext>
              </a:extLst>
            </p:cNvPr>
            <p:cNvSpPr/>
            <p:nvPr/>
          </p:nvSpPr>
          <p:spPr>
            <a:xfrm>
              <a:off x="7803793" y="2460428"/>
              <a:ext cx="988891" cy="787167"/>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rPr>
                <a:t>One MCR submission</a:t>
              </a:r>
            </a:p>
          </p:txBody>
        </p:sp>
        <p:sp>
          <p:nvSpPr>
            <p:cNvPr id="44" name="Rectangle 43">
              <a:extLst>
                <a:ext uri="{FF2B5EF4-FFF2-40B4-BE49-F238E27FC236}">
                  <a16:creationId xmlns:a16="http://schemas.microsoft.com/office/drawing/2014/main" id="{6BE3E6B8-21A3-4E9B-A57A-87AD3F0CE44E}"/>
                </a:ext>
              </a:extLst>
            </p:cNvPr>
            <p:cNvSpPr/>
            <p:nvPr/>
          </p:nvSpPr>
          <p:spPr>
            <a:xfrm>
              <a:off x="7803794" y="1391412"/>
              <a:ext cx="988889" cy="787167"/>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rPr>
                <a:t>One MCR submission</a:t>
              </a:r>
            </a:p>
          </p:txBody>
        </p:sp>
        <p:sp>
          <p:nvSpPr>
            <p:cNvPr id="45" name="Rectangle 44">
              <a:extLst>
                <a:ext uri="{FF2B5EF4-FFF2-40B4-BE49-F238E27FC236}">
                  <a16:creationId xmlns:a16="http://schemas.microsoft.com/office/drawing/2014/main" id="{4F3DE35F-5AB8-4287-93C1-CDF5F925785E}"/>
                </a:ext>
              </a:extLst>
            </p:cNvPr>
            <p:cNvSpPr/>
            <p:nvPr/>
          </p:nvSpPr>
          <p:spPr>
            <a:xfrm>
              <a:off x="10133716" y="1369134"/>
              <a:ext cx="1191528" cy="809444"/>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rPr>
                <a:t>Recorded against individual establishment </a:t>
              </a:r>
            </a:p>
          </p:txBody>
        </p:sp>
        <p:sp>
          <p:nvSpPr>
            <p:cNvPr id="46" name="Rectangle 45">
              <a:extLst>
                <a:ext uri="{FF2B5EF4-FFF2-40B4-BE49-F238E27FC236}">
                  <a16:creationId xmlns:a16="http://schemas.microsoft.com/office/drawing/2014/main" id="{BDBA3FE4-5432-4457-9826-D6C772B3E6D6}"/>
                </a:ext>
              </a:extLst>
            </p:cNvPr>
            <p:cNvSpPr/>
            <p:nvPr/>
          </p:nvSpPr>
          <p:spPr>
            <a:xfrm>
              <a:off x="10132197" y="2510769"/>
              <a:ext cx="1191526" cy="809444"/>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rPr>
              </a:br>
              <a:r>
                <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rPr>
                <a:t>Recorded against individual establishment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7" name="Rectangle 46">
              <a:extLst>
                <a:ext uri="{FF2B5EF4-FFF2-40B4-BE49-F238E27FC236}">
                  <a16:creationId xmlns:a16="http://schemas.microsoft.com/office/drawing/2014/main" id="{D5F61EAD-C797-4F7A-998B-6C0C8F9E3C97}"/>
                </a:ext>
              </a:extLst>
            </p:cNvPr>
            <p:cNvSpPr/>
            <p:nvPr/>
          </p:nvSpPr>
          <p:spPr>
            <a:xfrm>
              <a:off x="10134924" y="3754425"/>
              <a:ext cx="1211852" cy="809444"/>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rPr>
              </a:br>
              <a:r>
                <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rPr>
                <a:t>Recorded against individual establishment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8" name="Rectangle 47">
              <a:extLst>
                <a:ext uri="{FF2B5EF4-FFF2-40B4-BE49-F238E27FC236}">
                  <a16:creationId xmlns:a16="http://schemas.microsoft.com/office/drawing/2014/main" id="{DBE7280A-F3AF-4BAA-987D-AEBB34964DCE}"/>
                </a:ext>
              </a:extLst>
            </p:cNvPr>
            <p:cNvSpPr/>
            <p:nvPr/>
          </p:nvSpPr>
          <p:spPr>
            <a:xfrm>
              <a:off x="10133961" y="4985299"/>
              <a:ext cx="1171420" cy="809444"/>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rPr>
              </a:br>
              <a:r>
                <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rPr>
                <a:t>Recoded against individual establishment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cxnSp>
          <p:nvCxnSpPr>
            <p:cNvPr id="49" name="Straight Arrow Connector 48">
              <a:extLst>
                <a:ext uri="{FF2B5EF4-FFF2-40B4-BE49-F238E27FC236}">
                  <a16:creationId xmlns:a16="http://schemas.microsoft.com/office/drawing/2014/main" id="{08B23E14-3A1F-4620-A650-C89B40A93A4B}"/>
                </a:ext>
              </a:extLst>
            </p:cNvPr>
            <p:cNvCxnSpPr>
              <a:cxnSpLocks/>
            </p:cNvCxnSpPr>
            <p:nvPr/>
          </p:nvCxnSpPr>
          <p:spPr>
            <a:xfrm>
              <a:off x="8815982" y="5405035"/>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172FB66C-8808-4372-9181-EA7B98EB5FB6}"/>
                </a:ext>
              </a:extLst>
            </p:cNvPr>
            <p:cNvCxnSpPr>
              <a:cxnSpLocks/>
            </p:cNvCxnSpPr>
            <p:nvPr/>
          </p:nvCxnSpPr>
          <p:spPr>
            <a:xfrm>
              <a:off x="8815982" y="2839444"/>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C6A374E8-EB3E-46EC-A5F9-1C7F9A582941}"/>
                </a:ext>
              </a:extLst>
            </p:cNvPr>
            <p:cNvCxnSpPr>
              <a:cxnSpLocks/>
            </p:cNvCxnSpPr>
            <p:nvPr/>
          </p:nvCxnSpPr>
          <p:spPr>
            <a:xfrm>
              <a:off x="9913962" y="1754986"/>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D3DDF7FC-0C97-4372-8E62-7C3EE599A9C6}"/>
                </a:ext>
              </a:extLst>
            </p:cNvPr>
            <p:cNvCxnSpPr>
              <a:cxnSpLocks/>
            </p:cNvCxnSpPr>
            <p:nvPr/>
          </p:nvCxnSpPr>
          <p:spPr>
            <a:xfrm>
              <a:off x="9913962" y="2867878"/>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94A76E8B-FCCB-481B-A309-4C0C3F2DD492}"/>
                </a:ext>
              </a:extLst>
            </p:cNvPr>
            <p:cNvCxnSpPr>
              <a:cxnSpLocks/>
            </p:cNvCxnSpPr>
            <p:nvPr/>
          </p:nvCxnSpPr>
          <p:spPr>
            <a:xfrm>
              <a:off x="9913962" y="4143873"/>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A2700228-8891-41F8-9223-A28B787D9188}"/>
                </a:ext>
              </a:extLst>
            </p:cNvPr>
            <p:cNvCxnSpPr>
              <a:cxnSpLocks/>
            </p:cNvCxnSpPr>
            <p:nvPr/>
          </p:nvCxnSpPr>
          <p:spPr>
            <a:xfrm>
              <a:off x="9913962" y="5377882"/>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sp>
          <p:nvSpPr>
            <p:cNvPr id="61" name="Rectangle 60">
              <a:extLst>
                <a:ext uri="{FF2B5EF4-FFF2-40B4-BE49-F238E27FC236}">
                  <a16:creationId xmlns:a16="http://schemas.microsoft.com/office/drawing/2014/main" id="{60CC9EBC-5BF3-C9D3-AEB6-8A698463318C}"/>
                </a:ext>
              </a:extLst>
            </p:cNvPr>
            <p:cNvSpPr/>
            <p:nvPr/>
          </p:nvSpPr>
          <p:spPr>
            <a:xfrm>
              <a:off x="6392629" y="3754425"/>
              <a:ext cx="1171420" cy="809444"/>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Trebuchet MS" panose="020B0603020202020204"/>
                  <a:ea typeface="+mn-ea"/>
                  <a:cs typeface="+mn-cs"/>
                </a:rPr>
                <a:t>School C</a:t>
              </a:r>
            </a:p>
          </p:txBody>
        </p:sp>
        <p:sp>
          <p:nvSpPr>
            <p:cNvPr id="62" name="Rectangle 61">
              <a:extLst>
                <a:ext uri="{FF2B5EF4-FFF2-40B4-BE49-F238E27FC236}">
                  <a16:creationId xmlns:a16="http://schemas.microsoft.com/office/drawing/2014/main" id="{60DE5B5B-0380-BADF-EA9B-BFD4A248BFDA}"/>
                </a:ext>
              </a:extLst>
            </p:cNvPr>
            <p:cNvSpPr/>
            <p:nvPr/>
          </p:nvSpPr>
          <p:spPr>
            <a:xfrm>
              <a:off x="6403589" y="4985299"/>
              <a:ext cx="1246808" cy="809444"/>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Trebuchet MS" panose="020B0603020202020204"/>
                  <a:ea typeface="+mn-ea"/>
                  <a:cs typeface="+mn-cs"/>
                </a:rPr>
                <a:t>School D</a:t>
              </a:r>
            </a:p>
          </p:txBody>
        </p:sp>
        <p:sp>
          <p:nvSpPr>
            <p:cNvPr id="63" name="Rectangle 62">
              <a:extLst>
                <a:ext uri="{FF2B5EF4-FFF2-40B4-BE49-F238E27FC236}">
                  <a16:creationId xmlns:a16="http://schemas.microsoft.com/office/drawing/2014/main" id="{2A6BA3AB-97AA-A509-07D8-31C6B427ADEC}"/>
                </a:ext>
              </a:extLst>
            </p:cNvPr>
            <p:cNvSpPr/>
            <p:nvPr/>
          </p:nvSpPr>
          <p:spPr>
            <a:xfrm>
              <a:off x="7798897" y="3759933"/>
              <a:ext cx="1017085" cy="787167"/>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a:ea typeface="+mn-ea"/>
                  <a:cs typeface="+mn-cs"/>
                </a:rPr>
                <a:t>One MCR submission</a:t>
              </a:r>
            </a:p>
          </p:txBody>
        </p:sp>
        <p:cxnSp>
          <p:nvCxnSpPr>
            <p:cNvPr id="64" name="Straight Connector 63">
              <a:extLst>
                <a:ext uri="{FF2B5EF4-FFF2-40B4-BE49-F238E27FC236}">
                  <a16:creationId xmlns:a16="http://schemas.microsoft.com/office/drawing/2014/main" id="{8BAFA1EA-D191-799D-F26F-778B0CE32219}"/>
                </a:ext>
              </a:extLst>
            </p:cNvPr>
            <p:cNvCxnSpPr>
              <a:cxnSpLocks/>
            </p:cNvCxnSpPr>
            <p:nvPr/>
          </p:nvCxnSpPr>
          <p:spPr>
            <a:xfrm flipH="1">
              <a:off x="6162776" y="1569299"/>
              <a:ext cx="20101" cy="3913548"/>
            </a:xfrm>
            <a:prstGeom prst="line">
              <a:avLst/>
            </a:prstGeom>
            <a:grpFill/>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284D815B-075A-6031-869D-E6DB51D43AB7}"/>
                </a:ext>
              </a:extLst>
            </p:cNvPr>
            <p:cNvCxnSpPr>
              <a:cxnSpLocks/>
            </p:cNvCxnSpPr>
            <p:nvPr/>
          </p:nvCxnSpPr>
          <p:spPr>
            <a:xfrm flipH="1">
              <a:off x="6162554" y="1569299"/>
              <a:ext cx="20101" cy="3913548"/>
            </a:xfrm>
            <a:prstGeom prst="line">
              <a:avLst/>
            </a:prstGeom>
            <a:grpFill/>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A79ADF0B-E555-FB97-2CC2-AA15460A27C1}"/>
                </a:ext>
              </a:extLst>
            </p:cNvPr>
            <p:cNvCxnSpPr>
              <a:cxnSpLocks/>
            </p:cNvCxnSpPr>
            <p:nvPr/>
          </p:nvCxnSpPr>
          <p:spPr>
            <a:xfrm>
              <a:off x="6184165" y="2884086"/>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E6275D68-3616-A25D-5D9B-D896997E5B47}"/>
                </a:ext>
              </a:extLst>
            </p:cNvPr>
            <p:cNvCxnSpPr>
              <a:cxnSpLocks/>
            </p:cNvCxnSpPr>
            <p:nvPr/>
          </p:nvCxnSpPr>
          <p:spPr>
            <a:xfrm flipH="1">
              <a:off x="6162553" y="1569299"/>
              <a:ext cx="20101" cy="3913548"/>
            </a:xfrm>
            <a:prstGeom prst="line">
              <a:avLst/>
            </a:prstGeom>
            <a:grpFill/>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05A860C1-E1E1-4E34-E030-2495F6D123D5}"/>
                </a:ext>
              </a:extLst>
            </p:cNvPr>
            <p:cNvCxnSpPr>
              <a:cxnSpLocks/>
            </p:cNvCxnSpPr>
            <p:nvPr/>
          </p:nvCxnSpPr>
          <p:spPr>
            <a:xfrm>
              <a:off x="6182800" y="1569299"/>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A6176C68-216E-846C-FD6C-6A7DA6AFF480}"/>
                </a:ext>
              </a:extLst>
            </p:cNvPr>
            <p:cNvCxnSpPr>
              <a:cxnSpLocks/>
            </p:cNvCxnSpPr>
            <p:nvPr/>
          </p:nvCxnSpPr>
          <p:spPr>
            <a:xfrm>
              <a:off x="7563016" y="2779750"/>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9A6D0543-0DB7-1D19-1BFA-92851B4A7F31}"/>
                </a:ext>
              </a:extLst>
            </p:cNvPr>
            <p:cNvCxnSpPr>
              <a:cxnSpLocks/>
            </p:cNvCxnSpPr>
            <p:nvPr/>
          </p:nvCxnSpPr>
          <p:spPr>
            <a:xfrm>
              <a:off x="7539486" y="4192562"/>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5CD7E2A6-EDEA-068B-8C4A-C55F44565C1F}"/>
                </a:ext>
              </a:extLst>
            </p:cNvPr>
            <p:cNvCxnSpPr>
              <a:cxnSpLocks/>
            </p:cNvCxnSpPr>
            <p:nvPr/>
          </p:nvCxnSpPr>
          <p:spPr>
            <a:xfrm>
              <a:off x="7649363" y="5400649"/>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D9663C41-BAC8-7DE2-7BE9-B984D71C5364}"/>
                </a:ext>
              </a:extLst>
            </p:cNvPr>
            <p:cNvCxnSpPr>
              <a:cxnSpLocks/>
            </p:cNvCxnSpPr>
            <p:nvPr/>
          </p:nvCxnSpPr>
          <p:spPr>
            <a:xfrm>
              <a:off x="7563016" y="1811320"/>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8B2F3A92-C9AA-9E17-C06F-19C65EBF33DD}"/>
                </a:ext>
              </a:extLst>
            </p:cNvPr>
            <p:cNvCxnSpPr>
              <a:cxnSpLocks/>
            </p:cNvCxnSpPr>
            <p:nvPr/>
          </p:nvCxnSpPr>
          <p:spPr>
            <a:xfrm>
              <a:off x="8814616" y="4175854"/>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D62A2124-84DB-1223-A907-3BD5E06F986B}"/>
                </a:ext>
              </a:extLst>
            </p:cNvPr>
            <p:cNvCxnSpPr>
              <a:cxnSpLocks/>
            </p:cNvCxnSpPr>
            <p:nvPr/>
          </p:nvCxnSpPr>
          <p:spPr>
            <a:xfrm>
              <a:off x="8814616" y="5405035"/>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F22D9009-ADF6-0100-1ED9-1BA6F0B43A5D}"/>
                </a:ext>
              </a:extLst>
            </p:cNvPr>
            <p:cNvCxnSpPr>
              <a:cxnSpLocks/>
            </p:cNvCxnSpPr>
            <p:nvPr/>
          </p:nvCxnSpPr>
          <p:spPr>
            <a:xfrm>
              <a:off x="6182799" y="2884086"/>
              <a:ext cx="219754"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AC0D7908-3288-A5D7-247D-D7867E3606E3}"/>
                </a:ext>
              </a:extLst>
            </p:cNvPr>
            <p:cNvCxnSpPr>
              <a:cxnSpLocks/>
              <a:stCxn id="21" idx="3"/>
            </p:cNvCxnSpPr>
            <p:nvPr/>
          </p:nvCxnSpPr>
          <p:spPr>
            <a:xfrm>
              <a:off x="5999177" y="3473121"/>
              <a:ext cx="172059"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46DB4405-3E90-1AA1-ADAE-FD15FFC6615F}"/>
                </a:ext>
              </a:extLst>
            </p:cNvPr>
            <p:cNvCxnSpPr>
              <a:cxnSpLocks/>
            </p:cNvCxnSpPr>
            <p:nvPr/>
          </p:nvCxnSpPr>
          <p:spPr>
            <a:xfrm flipH="1">
              <a:off x="6161187" y="1569299"/>
              <a:ext cx="20101" cy="3913548"/>
            </a:xfrm>
            <a:prstGeom prst="line">
              <a:avLst/>
            </a:prstGeom>
            <a:grpFill/>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0F796380-6426-C3A2-177E-264BF740BC64}"/>
                </a:ext>
              </a:extLst>
            </p:cNvPr>
            <p:cNvCxnSpPr>
              <a:cxnSpLocks/>
            </p:cNvCxnSpPr>
            <p:nvPr/>
          </p:nvCxnSpPr>
          <p:spPr>
            <a:xfrm>
              <a:off x="8814285" y="2831722"/>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89FEAB8A-98C1-09AA-D472-ED8A517A6E7F}"/>
                </a:ext>
              </a:extLst>
            </p:cNvPr>
            <p:cNvCxnSpPr>
              <a:cxnSpLocks/>
            </p:cNvCxnSpPr>
            <p:nvPr/>
          </p:nvCxnSpPr>
          <p:spPr>
            <a:xfrm>
              <a:off x="6182799" y="1569299"/>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CEED2406-6475-D61B-742F-F41623BFE882}"/>
                </a:ext>
              </a:extLst>
            </p:cNvPr>
            <p:cNvCxnSpPr>
              <a:cxnSpLocks/>
            </p:cNvCxnSpPr>
            <p:nvPr/>
          </p:nvCxnSpPr>
          <p:spPr>
            <a:xfrm>
              <a:off x="7563015" y="2779750"/>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C175E5FB-0C8E-25CD-D398-8BF4334F6D42}"/>
                </a:ext>
              </a:extLst>
            </p:cNvPr>
            <p:cNvCxnSpPr>
              <a:cxnSpLocks/>
            </p:cNvCxnSpPr>
            <p:nvPr/>
          </p:nvCxnSpPr>
          <p:spPr>
            <a:xfrm>
              <a:off x="7539485" y="4192562"/>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94B01314-19BE-DB8C-08AE-CEAB58F846BE}"/>
                </a:ext>
              </a:extLst>
            </p:cNvPr>
            <p:cNvCxnSpPr>
              <a:cxnSpLocks/>
            </p:cNvCxnSpPr>
            <p:nvPr/>
          </p:nvCxnSpPr>
          <p:spPr>
            <a:xfrm>
              <a:off x="7649362" y="5400649"/>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BC01FF97-B6DA-EA59-CFB5-6DC0A5E327F3}"/>
                </a:ext>
              </a:extLst>
            </p:cNvPr>
            <p:cNvCxnSpPr>
              <a:cxnSpLocks/>
            </p:cNvCxnSpPr>
            <p:nvPr/>
          </p:nvCxnSpPr>
          <p:spPr>
            <a:xfrm>
              <a:off x="7563015" y="1811320"/>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a:extLst>
                <a:ext uri="{FF2B5EF4-FFF2-40B4-BE49-F238E27FC236}">
                  <a16:creationId xmlns:a16="http://schemas.microsoft.com/office/drawing/2014/main" id="{16AC7EAF-CB5C-EFFC-6D7B-0D5C82AA2B6C}"/>
                </a:ext>
              </a:extLst>
            </p:cNvPr>
            <p:cNvCxnSpPr>
              <a:cxnSpLocks/>
            </p:cNvCxnSpPr>
            <p:nvPr/>
          </p:nvCxnSpPr>
          <p:spPr>
            <a:xfrm>
              <a:off x="8814615" y="4175854"/>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0C9220AB-696F-AEA8-A4B9-E534D9469E18}"/>
                </a:ext>
              </a:extLst>
            </p:cNvPr>
            <p:cNvCxnSpPr>
              <a:cxnSpLocks/>
            </p:cNvCxnSpPr>
            <p:nvPr/>
          </p:nvCxnSpPr>
          <p:spPr>
            <a:xfrm>
              <a:off x="8814615" y="5405035"/>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C641DADE-3A67-69E5-E5EC-D185D836BA7B}"/>
                </a:ext>
              </a:extLst>
            </p:cNvPr>
            <p:cNvCxnSpPr>
              <a:cxnSpLocks/>
            </p:cNvCxnSpPr>
            <p:nvPr/>
          </p:nvCxnSpPr>
          <p:spPr>
            <a:xfrm>
              <a:off x="6182798" y="2884086"/>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8E0238B3-A6B3-1BA4-D562-5F55492E6B98}"/>
                </a:ext>
              </a:extLst>
            </p:cNvPr>
            <p:cNvCxnSpPr>
              <a:cxnSpLocks/>
            </p:cNvCxnSpPr>
            <p:nvPr/>
          </p:nvCxnSpPr>
          <p:spPr>
            <a:xfrm>
              <a:off x="6178463" y="4192562"/>
              <a:ext cx="219754" cy="0"/>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9F3EF0DC-6206-1B7A-D979-F67603F449D5}"/>
                </a:ext>
              </a:extLst>
            </p:cNvPr>
            <p:cNvCxnSpPr>
              <a:cxnSpLocks/>
            </p:cNvCxnSpPr>
            <p:nvPr/>
          </p:nvCxnSpPr>
          <p:spPr>
            <a:xfrm flipH="1">
              <a:off x="6161186" y="1569299"/>
              <a:ext cx="20101" cy="3913548"/>
            </a:xfrm>
            <a:prstGeom prst="line">
              <a:avLst/>
            </a:prstGeom>
            <a:grpFill/>
            <a:ln w="19050"/>
          </p:spPr>
          <p:style>
            <a:lnRef idx="1">
              <a:schemeClr val="dk1"/>
            </a:lnRef>
            <a:fillRef idx="0">
              <a:schemeClr val="dk1"/>
            </a:fillRef>
            <a:effectRef idx="0">
              <a:schemeClr val="dk1"/>
            </a:effectRef>
            <a:fontRef idx="minor">
              <a:schemeClr val="tx1"/>
            </a:fontRef>
          </p:style>
        </p:cxnSp>
      </p:grpSp>
      <p:sp>
        <p:nvSpPr>
          <p:cNvPr id="107" name="Text Placeholder 5">
            <a:extLst>
              <a:ext uri="{FF2B5EF4-FFF2-40B4-BE49-F238E27FC236}">
                <a16:creationId xmlns:a16="http://schemas.microsoft.com/office/drawing/2014/main" id="{616C9AD6-C80E-A345-683B-91E0D8C88A06}"/>
              </a:ext>
            </a:extLst>
          </p:cNvPr>
          <p:cNvSpPr txBox="1">
            <a:spLocks/>
          </p:cNvSpPr>
          <p:nvPr/>
        </p:nvSpPr>
        <p:spPr>
          <a:xfrm>
            <a:off x="341001" y="1271918"/>
            <a:ext cx="3932237" cy="4764088"/>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285750" indent="-285750">
              <a:spcBef>
                <a:spcPts val="1200"/>
              </a:spcBef>
              <a:buFont typeface="Arial" panose="020B0604020202020204" pitchFamily="34" charset="0"/>
              <a:buChar char="•"/>
            </a:pPr>
            <a:r>
              <a:rPr lang="en-GB" sz="1800" dirty="0">
                <a:solidFill>
                  <a:srgbClr val="003F72"/>
                </a:solidFill>
                <a:latin typeface="Trebuchet MS (Body)"/>
              </a:rPr>
              <a:t>Individual MDC File and </a:t>
            </a:r>
            <a:r>
              <a:rPr lang="en-GB" sz="1800" dirty="0" err="1">
                <a:solidFill>
                  <a:srgbClr val="003F72"/>
                </a:solidFill>
                <a:latin typeface="Trebuchet MS (Body)"/>
              </a:rPr>
              <a:t>conts</a:t>
            </a:r>
            <a:r>
              <a:rPr lang="en-GB" sz="1800" dirty="0">
                <a:solidFill>
                  <a:srgbClr val="003F72"/>
                </a:solidFill>
                <a:latin typeface="Trebuchet MS (Body)"/>
              </a:rPr>
              <a:t> slip/MCR file per establishment </a:t>
            </a:r>
          </a:p>
          <a:p>
            <a:pPr marL="285750" indent="-285750">
              <a:spcBef>
                <a:spcPts val="1200"/>
              </a:spcBef>
              <a:buFont typeface="Arial" panose="020B0604020202020204" pitchFamily="34" charset="0"/>
              <a:buChar char="•"/>
            </a:pPr>
            <a:r>
              <a:rPr lang="en-GB" sz="1800" dirty="0">
                <a:solidFill>
                  <a:srgbClr val="003F72"/>
                </a:solidFill>
              </a:rPr>
              <a:t>Individual payment per establishment that reconciles to the MCR submission/</a:t>
            </a:r>
            <a:r>
              <a:rPr lang="en-GB" sz="1800" dirty="0" err="1">
                <a:solidFill>
                  <a:srgbClr val="003F72"/>
                </a:solidFill>
              </a:rPr>
              <a:t>cont</a:t>
            </a:r>
            <a:r>
              <a:rPr lang="en-GB" sz="1800" dirty="0">
                <a:solidFill>
                  <a:srgbClr val="003F72"/>
                </a:solidFill>
              </a:rPr>
              <a:t> slip</a:t>
            </a:r>
          </a:p>
          <a:p>
            <a:pPr marL="285750" indent="-285750">
              <a:spcBef>
                <a:spcPts val="1200"/>
              </a:spcBef>
              <a:buFont typeface="Arial" panose="020B0604020202020204" pitchFamily="34" charset="0"/>
              <a:buChar char="•"/>
            </a:pPr>
            <a:r>
              <a:rPr lang="en-GB" sz="1800" dirty="0">
                <a:solidFill>
                  <a:srgbClr val="003F72"/>
                </a:solidFill>
                <a:latin typeface="Trebuchet MS (Body)"/>
              </a:rPr>
              <a:t>EOYC per establishment will be required.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23173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046BF8-9B6B-40F7-0F9C-7F714C7E61C9}"/>
              </a:ext>
            </a:extLst>
          </p:cNvPr>
          <p:cNvPicPr>
            <a:picLocks noChangeAspect="1"/>
          </p:cNvPicPr>
          <p:nvPr/>
        </p:nvPicPr>
        <p:blipFill>
          <a:blip r:embed="rId2"/>
          <a:stretch>
            <a:fillRect/>
          </a:stretch>
        </p:blipFill>
        <p:spPr>
          <a:xfrm>
            <a:off x="154544" y="498702"/>
            <a:ext cx="9532772" cy="969348"/>
          </a:xfrm>
          <a:prstGeom prst="rect">
            <a:avLst/>
          </a:prstGeom>
        </p:spPr>
      </p:pic>
      <p:sp>
        <p:nvSpPr>
          <p:cNvPr id="11" name="Content Placeholder 2">
            <a:extLst>
              <a:ext uri="{FF2B5EF4-FFF2-40B4-BE49-F238E27FC236}">
                <a16:creationId xmlns:a16="http://schemas.microsoft.com/office/drawing/2014/main" id="{5059DE41-EB02-2562-1D6F-0A717FDBC9FB}"/>
              </a:ext>
            </a:extLst>
          </p:cNvPr>
          <p:cNvSpPr txBox="1">
            <a:spLocks/>
          </p:cNvSpPr>
          <p:nvPr/>
        </p:nvSpPr>
        <p:spPr>
          <a:xfrm>
            <a:off x="406281" y="1468050"/>
            <a:ext cx="11072285" cy="3889561"/>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1"/>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b="1" i="0" u="sng" strike="noStrike" kern="1200" cap="none" spc="0" normalizeH="0" baseline="0" noProof="0" dirty="0">
                <a:ln>
                  <a:noFill/>
                </a:ln>
                <a:solidFill>
                  <a:sysClr val="window" lastClr="FFFFFF"/>
                </a:solidFill>
                <a:effectLst/>
                <a:uLnTx/>
                <a:uFillTx/>
                <a:latin typeface="Trebuchet MS" panose="020B0603020202020204"/>
                <a:ea typeface="+mn-ea"/>
                <a:cs typeface="+mn-cs"/>
              </a:rPr>
              <a:t>MDC key points </a:t>
            </a:r>
          </a:p>
          <a:p>
            <a:pPr marL="171450" marR="0" lvl="0" indent="-1714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Each academy is submitted on its own MDC file. In addition, any centralised staff should be provided on a separate MDC file</a:t>
            </a:r>
          </a:p>
          <a:p>
            <a:pPr marL="171450" marR="0" lvl="0" indent="-1714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You can’t combine multiple establishments under one LA/Establishment number </a:t>
            </a:r>
          </a:p>
          <a:p>
            <a:pPr marL="171450" marR="0" lvl="0" indent="-1714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We require an MDC file, contribution slip and payment for each individual establishment </a:t>
            </a:r>
          </a:p>
          <a:p>
            <a:pPr marL="171450" marR="0" lvl="0" indent="-1714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You can have a mixture of establishments on either MDC or MCR. Please be aware that the payment deadline of the 15th would only be extended to the establishments on MCR, all establishments on MDC submission and payment date is on or before the 7th</a:t>
            </a:r>
          </a:p>
          <a:p>
            <a:pPr marL="171450" marR="0" lvl="0" indent="-1714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An EOYC is required for each establishment.</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ysClr val="window" lastClr="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9791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472CEB-B398-64C5-CFCF-69229DA6CAFC}"/>
              </a:ext>
            </a:extLst>
          </p:cNvPr>
          <p:cNvSpPr txBox="1"/>
          <p:nvPr/>
        </p:nvSpPr>
        <p:spPr>
          <a:xfrm>
            <a:off x="345993" y="1472662"/>
            <a:ext cx="11463934" cy="4016484"/>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000" b="1" i="0" u="sng" strike="noStrike" kern="1200" cap="none" spc="0" normalizeH="0" baseline="0" noProof="0" dirty="0">
                <a:ln>
                  <a:noFill/>
                </a:ln>
                <a:solidFill>
                  <a:sysClr val="window" lastClr="FFFFFF"/>
                </a:solidFill>
                <a:effectLst/>
                <a:uLnTx/>
                <a:uFillTx/>
                <a:latin typeface="Trebuchet MS" panose="020B0603020202020204"/>
                <a:ea typeface="+mn-ea"/>
                <a:cs typeface="+mn-cs"/>
              </a:rPr>
              <a:t>MCR key points</a:t>
            </a:r>
          </a:p>
          <a:p>
            <a:pPr marL="171450" marR="0" lvl="0" indent="-1714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You can’t combine multiple establishments under one LA/Establishment number</a:t>
            </a:r>
          </a:p>
          <a:p>
            <a:pPr marL="171450" marR="0" lvl="0" indent="-1714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Data Assurance stage for MCR can be staggered. Please be aware that the payment deadline of the 15th would only be extended to the establishments submitting via MCR</a:t>
            </a:r>
          </a:p>
          <a:p>
            <a:pPr marL="171450" marR="0" lvl="0" indent="-1714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Any academies that haven’t on-boarded to MCR would still need to complete MDC and a Monthly Contributions Breakdown form by the 7th of each  month </a:t>
            </a:r>
          </a:p>
          <a:p>
            <a:pPr marL="171450" marR="0" lvl="0" indent="-1714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Once you’ve completed this stage for your existing establishments, any new establishments joining your Trust would still go through the Data Assurance stage</a:t>
            </a:r>
          </a:p>
          <a:p>
            <a:pPr marL="171450" marR="0" lvl="0" indent="-1714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An EOYC should be submitted for each establishment.</a:t>
            </a:r>
          </a:p>
        </p:txBody>
      </p:sp>
      <p:pic>
        <p:nvPicPr>
          <p:cNvPr id="7" name="Picture 6">
            <a:extLst>
              <a:ext uri="{FF2B5EF4-FFF2-40B4-BE49-F238E27FC236}">
                <a16:creationId xmlns:a16="http://schemas.microsoft.com/office/drawing/2014/main" id="{3DB88F75-8DAD-0389-882B-16D7A8670C8F}"/>
              </a:ext>
            </a:extLst>
          </p:cNvPr>
          <p:cNvPicPr>
            <a:picLocks noChangeAspect="1"/>
          </p:cNvPicPr>
          <p:nvPr/>
        </p:nvPicPr>
        <p:blipFill>
          <a:blip r:embed="rId2"/>
          <a:stretch>
            <a:fillRect/>
          </a:stretch>
        </p:blipFill>
        <p:spPr>
          <a:xfrm>
            <a:off x="154544" y="498702"/>
            <a:ext cx="9532772" cy="969348"/>
          </a:xfrm>
          <a:prstGeom prst="rect">
            <a:avLst/>
          </a:prstGeom>
        </p:spPr>
      </p:pic>
    </p:spTree>
    <p:extLst>
      <p:ext uri="{BB962C8B-B14F-4D97-AF65-F5344CB8AC3E}">
        <p14:creationId xmlns:p14="http://schemas.microsoft.com/office/powerpoint/2010/main" val="3382391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F02C5D-97C5-6B98-91D2-E4A3A9BBBEA1}"/>
              </a:ext>
            </a:extLst>
          </p:cNvPr>
          <p:cNvSpPr txBox="1">
            <a:spLocks/>
          </p:cNvSpPr>
          <p:nvPr/>
        </p:nvSpPr>
        <p:spPr>
          <a:xfrm>
            <a:off x="345993" y="557276"/>
            <a:ext cx="9955598" cy="60298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ysClr val="window" lastClr="FFFFFF"/>
                </a:solidFill>
                <a:effectLst/>
                <a:uLnTx/>
                <a:uFillTx/>
                <a:latin typeface="Trebuchet MS" panose="020B0603020202020204"/>
                <a:ea typeface="+mj-ea"/>
                <a:cs typeface="+mj-cs"/>
              </a:rPr>
              <a:t>Employer and member rates changes </a:t>
            </a:r>
          </a:p>
        </p:txBody>
      </p:sp>
      <p:sp>
        <p:nvSpPr>
          <p:cNvPr id="7" name="Content Placeholder 2">
            <a:extLst>
              <a:ext uri="{FF2B5EF4-FFF2-40B4-BE49-F238E27FC236}">
                <a16:creationId xmlns:a16="http://schemas.microsoft.com/office/drawing/2014/main" id="{63A7F30F-35A0-1824-FE11-F0ACEBA1E14E}"/>
              </a:ext>
            </a:extLst>
          </p:cNvPr>
          <p:cNvSpPr txBox="1">
            <a:spLocks/>
          </p:cNvSpPr>
          <p:nvPr/>
        </p:nvSpPr>
        <p:spPr>
          <a:xfrm>
            <a:off x="354014" y="1271526"/>
            <a:ext cx="10707687" cy="4179703"/>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1"/>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Contribution changes – April 2024</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endParaRPr>
          </a:p>
        </p:txBody>
      </p:sp>
      <p:sp>
        <p:nvSpPr>
          <p:cNvPr id="8" name="TextBox 7">
            <a:extLst>
              <a:ext uri="{FF2B5EF4-FFF2-40B4-BE49-F238E27FC236}">
                <a16:creationId xmlns:a16="http://schemas.microsoft.com/office/drawing/2014/main" id="{C9B4FC51-7F7F-89B4-266F-4F7751AEB3CE}"/>
              </a:ext>
            </a:extLst>
          </p:cNvPr>
          <p:cNvSpPr txBox="1"/>
          <p:nvPr/>
        </p:nvSpPr>
        <p:spPr>
          <a:xfrm>
            <a:off x="275831" y="5204639"/>
            <a:ext cx="6096000" cy="369332"/>
          </a:xfrm>
          <a:prstGeom prst="rect">
            <a:avLst/>
          </a:prstGeom>
          <a:noFill/>
        </p:spPr>
        <p:txBody>
          <a:bodyPr wrap="square">
            <a:spAutoFit/>
          </a:bodyPr>
          <a:lstStyle/>
          <a:p>
            <a:r>
              <a:rPr lang="en-GB" b="1" dirty="0">
                <a:solidFill>
                  <a:prstClr val="white"/>
                </a:solidFill>
                <a:latin typeface="Trebuchet MS" panose="020B0603020202020204"/>
              </a:rPr>
              <a:t>Employer rate will be changing from 23.68% to 28.68%</a:t>
            </a:r>
            <a:endParaRPr lang="en-GB" dirty="0">
              <a:solidFill>
                <a:prstClr val="white"/>
              </a:solidFill>
              <a:latin typeface="Trebuchet MS" panose="020B0603020202020204"/>
            </a:endParaRPr>
          </a:p>
        </p:txBody>
      </p:sp>
      <p:graphicFrame>
        <p:nvGraphicFramePr>
          <p:cNvPr id="11" name="Content Placeholder 3">
            <a:extLst>
              <a:ext uri="{FF2B5EF4-FFF2-40B4-BE49-F238E27FC236}">
                <a16:creationId xmlns:a16="http://schemas.microsoft.com/office/drawing/2014/main" id="{C3C7CF49-55AE-C25C-3ED5-D90FAAD0EE53}"/>
              </a:ext>
            </a:extLst>
          </p:cNvPr>
          <p:cNvGraphicFramePr>
            <a:graphicFrameLocks/>
          </p:cNvGraphicFramePr>
          <p:nvPr>
            <p:extLst>
              <p:ext uri="{D42A27DB-BD31-4B8C-83A1-F6EECF244321}">
                <p14:modId xmlns:p14="http://schemas.microsoft.com/office/powerpoint/2010/main" val="3795839136"/>
              </p:ext>
            </p:extLst>
          </p:nvPr>
        </p:nvGraphicFramePr>
        <p:xfrm>
          <a:off x="356213" y="1828799"/>
          <a:ext cx="10564813" cy="3305909"/>
        </p:xfrm>
        <a:graphic>
          <a:graphicData uri="http://schemas.openxmlformats.org/drawingml/2006/table">
            <a:tbl>
              <a:tblPr/>
              <a:tblGrid>
                <a:gridCol w="3939586">
                  <a:extLst>
                    <a:ext uri="{9D8B030D-6E8A-4147-A177-3AD203B41FA5}">
                      <a16:colId xmlns:a16="http://schemas.microsoft.com/office/drawing/2014/main" val="1067784416"/>
                    </a:ext>
                  </a:extLst>
                </a:gridCol>
                <a:gridCol w="4198291">
                  <a:extLst>
                    <a:ext uri="{9D8B030D-6E8A-4147-A177-3AD203B41FA5}">
                      <a16:colId xmlns:a16="http://schemas.microsoft.com/office/drawing/2014/main" val="3634504882"/>
                    </a:ext>
                  </a:extLst>
                </a:gridCol>
                <a:gridCol w="2426936">
                  <a:extLst>
                    <a:ext uri="{9D8B030D-6E8A-4147-A177-3AD203B41FA5}">
                      <a16:colId xmlns:a16="http://schemas.microsoft.com/office/drawing/2014/main" val="1285767857"/>
                    </a:ext>
                  </a:extLst>
                </a:gridCol>
              </a:tblGrid>
              <a:tr h="1101971">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GB" sz="2000" b="1" u="none" strike="noStrike" dirty="0">
                          <a:solidFill>
                            <a:srgbClr val="002060"/>
                          </a:solidFill>
                          <a:effectLst/>
                        </a:rPr>
                        <a:t>Annual Salary Rate for the Eligible Employment from 1 April 2023 – 31 March 2024</a:t>
                      </a:r>
                      <a:endParaRPr lang="en-GB" sz="2000" b="1" i="0" u="none" strike="noStrike" dirty="0">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GB" sz="2000" b="1" u="none" strike="noStrike">
                          <a:solidFill>
                            <a:srgbClr val="002060"/>
                          </a:solidFill>
                          <a:effectLst/>
                        </a:rPr>
                        <a:t>Annual Salary Rate for the Eligible Employment from 1 April 2024</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t"/>
                      <a:r>
                        <a:rPr lang="en-GB" sz="2000" b="1" u="none" strike="noStrike">
                          <a:solidFill>
                            <a:srgbClr val="002060"/>
                          </a:solidFill>
                          <a:effectLst/>
                        </a:rPr>
                        <a:t>Member Contribution Rate  </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extLst>
                  <a:ext uri="{0D108BD9-81ED-4DB2-BD59-A6C34878D82A}">
                    <a16:rowId xmlns:a16="http://schemas.microsoft.com/office/drawing/2014/main" val="3660788724"/>
                  </a:ext>
                </a:extLst>
              </a:tr>
              <a:tr h="367323">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 Up to £32,135.99 </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dirty="0">
                          <a:solidFill>
                            <a:srgbClr val="002060"/>
                          </a:solidFill>
                          <a:effectLst/>
                        </a:rPr>
                        <a:t>Up to 34,289.99</a:t>
                      </a:r>
                      <a:endParaRPr lang="en-GB" sz="2000" b="1" i="0" u="none" strike="noStrike" dirty="0">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 7.4%</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extLst>
                  <a:ext uri="{0D108BD9-81ED-4DB2-BD59-A6C34878D82A}">
                    <a16:rowId xmlns:a16="http://schemas.microsoft.com/office/drawing/2014/main" val="1200104804"/>
                  </a:ext>
                </a:extLst>
              </a:tr>
              <a:tr h="367323">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 £32,136.00 to £43,259.99</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£34,290.00 to £46,158.99</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 8.6%</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extLst>
                  <a:ext uri="{0D108BD9-81ED-4DB2-BD59-A6C34878D82A}">
                    <a16:rowId xmlns:a16="http://schemas.microsoft.com/office/drawing/2014/main" val="3501712528"/>
                  </a:ext>
                </a:extLst>
              </a:tr>
              <a:tr h="367323">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 £43,260.00 to £51,292.99</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£46,159.00 to £54,729.99</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 9.6%</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extLst>
                  <a:ext uri="{0D108BD9-81ED-4DB2-BD59-A6C34878D82A}">
                    <a16:rowId xmlns:a16="http://schemas.microsoft.com/office/drawing/2014/main" val="2275267383"/>
                  </a:ext>
                </a:extLst>
              </a:tr>
              <a:tr h="367323">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 £51,293.00 to £67,979.99</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£54,730.00 to £72,534.99</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 10.2%</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extLst>
                  <a:ext uri="{0D108BD9-81ED-4DB2-BD59-A6C34878D82A}">
                    <a16:rowId xmlns:a16="http://schemas.microsoft.com/office/drawing/2014/main" val="1396912083"/>
                  </a:ext>
                </a:extLst>
              </a:tr>
              <a:tr h="367323">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 £67,980.00 to £92,697.99</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£72,535.00 to £98,908.99</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 11.3%</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extLst>
                  <a:ext uri="{0D108BD9-81ED-4DB2-BD59-A6C34878D82A}">
                    <a16:rowId xmlns:a16="http://schemas.microsoft.com/office/drawing/2014/main" val="1187366406"/>
                  </a:ext>
                </a:extLst>
              </a:tr>
              <a:tr h="367323">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 £92,698.00 and above </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a:solidFill>
                            <a:srgbClr val="002060"/>
                          </a:solidFill>
                          <a:effectLst/>
                        </a:rPr>
                        <a:t>£98,909 and above</a:t>
                      </a:r>
                      <a:endParaRPr lang="en-GB" sz="2000" b="1" i="0" u="none" strike="noStrike">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l" fontAlgn="t"/>
                      <a:r>
                        <a:rPr lang="en-GB" sz="2000" b="1" u="none" strike="noStrike" dirty="0">
                          <a:solidFill>
                            <a:srgbClr val="002060"/>
                          </a:solidFill>
                          <a:effectLst/>
                        </a:rPr>
                        <a:t> 11.7%</a:t>
                      </a:r>
                      <a:endParaRPr lang="en-GB" sz="2000" b="1" i="0" u="none" strike="noStrike" dirty="0">
                        <a:solidFill>
                          <a:srgbClr val="002060"/>
                        </a:solidFill>
                        <a:effectLst/>
                        <a:latin typeface="Trebuchet MS" panose="020B060302020202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F72">
                        <a:tint val="20000"/>
                      </a:srgbClr>
                    </a:solidFill>
                  </a:tcPr>
                </a:tc>
                <a:extLst>
                  <a:ext uri="{0D108BD9-81ED-4DB2-BD59-A6C34878D82A}">
                    <a16:rowId xmlns:a16="http://schemas.microsoft.com/office/drawing/2014/main" val="3104831256"/>
                  </a:ext>
                </a:extLst>
              </a:tr>
            </a:tbl>
          </a:graphicData>
        </a:graphic>
      </p:graphicFrame>
    </p:spTree>
    <p:extLst>
      <p:ext uri="{BB962C8B-B14F-4D97-AF65-F5344CB8AC3E}">
        <p14:creationId xmlns:p14="http://schemas.microsoft.com/office/powerpoint/2010/main" val="4026820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43EE30-A5E7-3137-4EAF-DCC1348201F1}"/>
              </a:ext>
            </a:extLst>
          </p:cNvPr>
          <p:cNvSpPr txBox="1">
            <a:spLocks/>
          </p:cNvSpPr>
          <p:nvPr/>
        </p:nvSpPr>
        <p:spPr>
          <a:xfrm>
            <a:off x="345993" y="557276"/>
            <a:ext cx="5234817" cy="60298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ysClr val="window" lastClr="FFFFFF"/>
                </a:solidFill>
                <a:effectLst/>
                <a:uLnTx/>
                <a:uFillTx/>
                <a:latin typeface="Trebuchet MS" panose="020B0603020202020204"/>
                <a:ea typeface="+mj-ea"/>
                <a:cs typeface="+mj-cs"/>
              </a:rPr>
              <a:t>MCR - April Split </a:t>
            </a:r>
          </a:p>
        </p:txBody>
      </p:sp>
      <p:sp>
        <p:nvSpPr>
          <p:cNvPr id="5" name="Content Placeholder 2">
            <a:extLst>
              <a:ext uri="{FF2B5EF4-FFF2-40B4-BE49-F238E27FC236}">
                <a16:creationId xmlns:a16="http://schemas.microsoft.com/office/drawing/2014/main" id="{5FB3A95B-9718-4DD5-18CE-8CF9F87CEA57}"/>
              </a:ext>
            </a:extLst>
          </p:cNvPr>
          <p:cNvSpPr txBox="1">
            <a:spLocks/>
          </p:cNvSpPr>
          <p:nvPr/>
        </p:nvSpPr>
        <p:spPr>
          <a:xfrm>
            <a:off x="354014" y="1271525"/>
            <a:ext cx="10707687" cy="5273653"/>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1"/>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HMRC requires all pension schemes to be in line with the tax year. We require the service submissions for April to be split into two lines: one covering 1-5 April, and the other covering 6-30 April</a:t>
            </a: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Annual Full-time salary same for both lines</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Part-time earnings split between the two lines</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Actual pensionable pay in the period needs to be split </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Overtime/Pensionable Overtime should be reflected in the period it was worked </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There is no need to split contributions.</a:t>
            </a:r>
          </a:p>
        </p:txBody>
      </p:sp>
      <p:pic>
        <p:nvPicPr>
          <p:cNvPr id="6" name="Picture 5">
            <a:extLst>
              <a:ext uri="{FF2B5EF4-FFF2-40B4-BE49-F238E27FC236}">
                <a16:creationId xmlns:a16="http://schemas.microsoft.com/office/drawing/2014/main" id="{18630177-C240-F26C-2EF2-5BE40F6F0547}"/>
              </a:ext>
            </a:extLst>
          </p:cNvPr>
          <p:cNvPicPr>
            <a:picLocks noChangeAspect="1"/>
          </p:cNvPicPr>
          <p:nvPr/>
        </p:nvPicPr>
        <p:blipFill>
          <a:blip r:embed="rId2"/>
          <a:stretch>
            <a:fillRect/>
          </a:stretch>
        </p:blipFill>
        <p:spPr>
          <a:xfrm>
            <a:off x="377460" y="4786038"/>
            <a:ext cx="10974332" cy="1514686"/>
          </a:xfrm>
          <a:prstGeom prst="rect">
            <a:avLst/>
          </a:prstGeom>
        </p:spPr>
      </p:pic>
    </p:spTree>
    <p:extLst>
      <p:ext uri="{BB962C8B-B14F-4D97-AF65-F5344CB8AC3E}">
        <p14:creationId xmlns:p14="http://schemas.microsoft.com/office/powerpoint/2010/main" val="347662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282390-C2AB-0E2F-BAFC-3D5AB42F922F}"/>
              </a:ext>
            </a:extLst>
          </p:cNvPr>
          <p:cNvSpPr txBox="1">
            <a:spLocks/>
          </p:cNvSpPr>
          <p:nvPr/>
        </p:nvSpPr>
        <p:spPr>
          <a:xfrm>
            <a:off x="345993" y="557276"/>
            <a:ext cx="9410850" cy="60298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ysClr val="window" lastClr="FFFFFF"/>
                </a:solidFill>
                <a:effectLst/>
                <a:uLnTx/>
                <a:uFillTx/>
                <a:latin typeface="Trebuchet MS" panose="020B0603020202020204"/>
                <a:ea typeface="+mj-ea"/>
                <a:cs typeface="+mj-cs"/>
              </a:rPr>
              <a:t>Template changes from April 2024 </a:t>
            </a:r>
          </a:p>
        </p:txBody>
      </p:sp>
      <p:sp>
        <p:nvSpPr>
          <p:cNvPr id="6" name="Content Placeholder 2">
            <a:extLst>
              <a:ext uri="{FF2B5EF4-FFF2-40B4-BE49-F238E27FC236}">
                <a16:creationId xmlns:a16="http://schemas.microsoft.com/office/drawing/2014/main" id="{AA7C75FE-3EC3-822D-A95E-26DA10CD600C}"/>
              </a:ext>
            </a:extLst>
          </p:cNvPr>
          <p:cNvSpPr txBox="1">
            <a:spLocks/>
          </p:cNvSpPr>
          <p:nvPr/>
        </p:nvSpPr>
        <p:spPr>
          <a:xfrm>
            <a:off x="345994" y="1508760"/>
            <a:ext cx="10715708" cy="4334766"/>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1"/>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New template for April which reflects the tier bandings </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There two new changes for MCR template in the April release:-</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endParaRPr>
          </a:p>
          <a:p>
            <a:pPr marL="700088" lvl="3" indent="-342900">
              <a:buClrTx/>
              <a:defRPr/>
            </a:pPr>
            <a:r>
              <a:rPr kumimoji="0" lang="en-GB" sz="2000" b="1" i="0" strike="noStrike" kern="1200" cap="none" spc="0" normalizeH="0" baseline="0" noProof="0" dirty="0">
                <a:ln>
                  <a:noFill/>
                </a:ln>
                <a:solidFill>
                  <a:sysClr val="window" lastClr="FFFFFF"/>
                </a:solidFill>
                <a:effectLst/>
                <a:uLnTx/>
                <a:uFillTx/>
                <a:latin typeface="Trebuchet MS" panose="020B0603020202020204"/>
                <a:ea typeface="+mn-ea"/>
                <a:cs typeface="+mn-cs"/>
              </a:rPr>
              <a:t>Overtime fields </a:t>
            </a:r>
          </a:p>
          <a:p>
            <a:pPr marL="0" marR="0" lvl="1"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	If there is population in the Pensionable Overtime field, then Overtime field must 	also be populated otherwise this will cause an upfront STOP error </a:t>
            </a:r>
          </a:p>
          <a:p>
            <a:pPr marL="185738" lvl="3" indent="0">
              <a:buClrTx/>
              <a:buNone/>
              <a:defRPr/>
            </a:pPr>
            <a:endParaRPr lang="en-GB" sz="1800" b="1" u="sng" dirty="0">
              <a:solidFill>
                <a:sysClr val="window" lastClr="FFFFFF"/>
              </a:solidFill>
              <a:latin typeface="Trebuchet MS" panose="020B0603020202020204"/>
            </a:endParaRPr>
          </a:p>
          <a:p>
            <a:pPr marL="700088" lvl="3" indent="-342900">
              <a:buClrTx/>
              <a:defRPr/>
            </a:pPr>
            <a:r>
              <a:rPr lang="en-GB" sz="2000" b="1" dirty="0">
                <a:solidFill>
                  <a:sysClr val="window" lastClr="FFFFFF"/>
                </a:solidFill>
                <a:latin typeface="Trebuchet MS" panose="020B0603020202020204"/>
              </a:rPr>
              <a:t>Calculation for contribution method</a:t>
            </a:r>
            <a:r>
              <a:rPr kumimoji="0" lang="en-GB" sz="2000" b="1" i="0" strike="noStrike" kern="1200" cap="none" spc="0" normalizeH="0" baseline="0" noProof="0" dirty="0">
                <a:ln>
                  <a:noFill/>
                </a:ln>
                <a:solidFill>
                  <a:sysClr val="window" lastClr="FFFFFF"/>
                </a:solidFill>
                <a:effectLst/>
                <a:uLnTx/>
                <a:uFillTx/>
                <a:latin typeface="Trebuchet MS" panose="020B0603020202020204"/>
                <a:ea typeface="+mn-ea"/>
                <a:cs typeface="+mn-cs"/>
              </a:rPr>
              <a:t> </a:t>
            </a:r>
          </a:p>
          <a:p>
            <a:pPr marL="0" marR="0" lvl="1"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	We have introducing addition option WE/BK – this will allow for corrective 	activity, if required, after BK lines have been submitted </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ysClr val="window" lastClr="FFFFFF"/>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4287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7C0EB5-D5B7-4474-76A1-6F8083BACA22}"/>
              </a:ext>
            </a:extLst>
          </p:cNvPr>
          <p:cNvSpPr txBox="1">
            <a:spLocks/>
          </p:cNvSpPr>
          <p:nvPr/>
        </p:nvSpPr>
        <p:spPr>
          <a:xfrm>
            <a:off x="345993" y="557277"/>
            <a:ext cx="10032447" cy="45719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ysClr val="window" lastClr="FFFFFF"/>
                </a:solidFill>
                <a:effectLst/>
                <a:uLnTx/>
                <a:uFillTx/>
                <a:latin typeface="Trebuchet MS" panose="020B0603020202020204"/>
                <a:ea typeface="+mj-ea"/>
                <a:cs typeface="+mj-cs"/>
              </a:rPr>
              <a:t>Example of the WE/BK indicator</a:t>
            </a:r>
          </a:p>
        </p:txBody>
      </p:sp>
      <p:sp>
        <p:nvSpPr>
          <p:cNvPr id="7" name="Content Placeholder 2">
            <a:extLst>
              <a:ext uri="{FF2B5EF4-FFF2-40B4-BE49-F238E27FC236}">
                <a16:creationId xmlns:a16="http://schemas.microsoft.com/office/drawing/2014/main" id="{6E9ECE97-4605-3F71-0C79-F551FDE7A988}"/>
              </a:ext>
            </a:extLst>
          </p:cNvPr>
          <p:cNvSpPr txBox="1">
            <a:spLocks/>
          </p:cNvSpPr>
          <p:nvPr/>
        </p:nvSpPr>
        <p:spPr>
          <a:xfrm>
            <a:off x="295646" y="1271526"/>
            <a:ext cx="11260813" cy="1618333"/>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1"/>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When originally submitted the employer had included all the pay in the November line and not submitted updated lines for September and October, the correct amount of contributions were paid but this meant that the Backdated pay award was not reflected in the annual fulltime salary for September and October, this is how to correct. </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endParaRPr>
          </a:p>
        </p:txBody>
      </p:sp>
      <p:pic>
        <p:nvPicPr>
          <p:cNvPr id="8" name="Picture 7">
            <a:extLst>
              <a:ext uri="{FF2B5EF4-FFF2-40B4-BE49-F238E27FC236}">
                <a16:creationId xmlns:a16="http://schemas.microsoft.com/office/drawing/2014/main" id="{D8C8FC3D-2274-5E00-E9DA-20680B0002E5}"/>
              </a:ext>
            </a:extLst>
          </p:cNvPr>
          <p:cNvPicPr>
            <a:picLocks noChangeAspect="1"/>
          </p:cNvPicPr>
          <p:nvPr/>
        </p:nvPicPr>
        <p:blipFill rotWithShape="1">
          <a:blip r:embed="rId2"/>
          <a:srcRect t="21152"/>
          <a:stretch/>
        </p:blipFill>
        <p:spPr>
          <a:xfrm>
            <a:off x="635541" y="2574726"/>
            <a:ext cx="9107406" cy="1708547"/>
          </a:xfrm>
          <a:prstGeom prst="rect">
            <a:avLst/>
          </a:prstGeom>
        </p:spPr>
      </p:pic>
      <p:pic>
        <p:nvPicPr>
          <p:cNvPr id="9" name="Picture 8">
            <a:extLst>
              <a:ext uri="{FF2B5EF4-FFF2-40B4-BE49-F238E27FC236}">
                <a16:creationId xmlns:a16="http://schemas.microsoft.com/office/drawing/2014/main" id="{C6D3D0FF-F29A-FF69-4D5C-26BB25662A82}"/>
              </a:ext>
            </a:extLst>
          </p:cNvPr>
          <p:cNvPicPr>
            <a:picLocks noChangeAspect="1"/>
          </p:cNvPicPr>
          <p:nvPr/>
        </p:nvPicPr>
        <p:blipFill rotWithShape="1">
          <a:blip r:embed="rId3"/>
          <a:srcRect t="11021"/>
          <a:stretch/>
        </p:blipFill>
        <p:spPr>
          <a:xfrm>
            <a:off x="635541" y="4518831"/>
            <a:ext cx="9107405" cy="1618333"/>
          </a:xfrm>
          <a:prstGeom prst="rect">
            <a:avLst/>
          </a:prstGeom>
        </p:spPr>
      </p:pic>
    </p:spTree>
    <p:extLst>
      <p:ext uri="{BB962C8B-B14F-4D97-AF65-F5344CB8AC3E}">
        <p14:creationId xmlns:p14="http://schemas.microsoft.com/office/powerpoint/2010/main" val="135382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1647FF8-B4B1-4C9D-4A61-0541C1829C05}"/>
              </a:ext>
            </a:extLst>
          </p:cNvPr>
          <p:cNvSpPr txBox="1">
            <a:spLocks/>
          </p:cNvSpPr>
          <p:nvPr/>
        </p:nvSpPr>
        <p:spPr>
          <a:xfrm>
            <a:off x="345993" y="557276"/>
            <a:ext cx="8476994" cy="60298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ysClr val="window" lastClr="FFFFFF"/>
                </a:solidFill>
                <a:effectLst/>
                <a:uLnTx/>
                <a:uFillTx/>
                <a:latin typeface="Trebuchet MS" panose="020B0603020202020204"/>
                <a:ea typeface="+mj-ea"/>
                <a:cs typeface="+mj-cs"/>
              </a:rPr>
              <a:t>MCR common issues/errors</a:t>
            </a:r>
          </a:p>
        </p:txBody>
      </p:sp>
      <p:sp>
        <p:nvSpPr>
          <p:cNvPr id="6" name="Content Placeholder 2">
            <a:extLst>
              <a:ext uri="{FF2B5EF4-FFF2-40B4-BE49-F238E27FC236}">
                <a16:creationId xmlns:a16="http://schemas.microsoft.com/office/drawing/2014/main" id="{9074F0BF-58BF-D42A-374A-F76BF572F193}"/>
              </a:ext>
            </a:extLst>
          </p:cNvPr>
          <p:cNvSpPr txBox="1">
            <a:spLocks/>
          </p:cNvSpPr>
          <p:nvPr/>
        </p:nvSpPr>
        <p:spPr>
          <a:xfrm>
            <a:off x="354014" y="1271526"/>
            <a:ext cx="10707687" cy="4572000"/>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1"/>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ysClr val="window" lastClr="FFFFFF"/>
                </a:solidFill>
                <a:effectLst/>
                <a:uLnTx/>
                <a:uFillTx/>
                <a:latin typeface="Trebuchet MS" panose="020B0603020202020204" pitchFamily="34" charset="0"/>
                <a:ea typeface="Calibri" panose="020F0502020204030204" pitchFamily="34" charset="0"/>
                <a:cs typeface="Times New Roman" panose="02020603050405020304" pitchFamily="18" charset="0"/>
              </a:rPr>
              <a:t>Rejected MCR due to outstanding errors</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ysClr val="window" lastClr="FFFFFF"/>
                </a:solidFill>
                <a:effectLst/>
                <a:uLnTx/>
                <a:uFillTx/>
                <a:latin typeface="Trebuchet MS" panose="020B0603020202020204" pitchFamily="34" charset="0"/>
                <a:ea typeface="Calibri" panose="020F0502020204030204" pitchFamily="34" charset="0"/>
                <a:cs typeface="Times New Roman" panose="02020603050405020304" pitchFamily="18" charset="0"/>
              </a:rPr>
              <a:t>Incorrectly recording a Back dated pay award</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ysClr val="window" lastClr="FFFFFF"/>
                </a:solidFill>
                <a:effectLst/>
                <a:uLnTx/>
                <a:uFillTx/>
                <a:latin typeface="Trebuchet MS" panose="020B0603020202020204" pitchFamily="34" charset="0"/>
                <a:ea typeface="Calibri" panose="020F0502020204030204" pitchFamily="34" charset="0"/>
                <a:cs typeface="Times New Roman" panose="02020603050405020304" pitchFamily="18" charset="0"/>
              </a:rPr>
              <a:t>Incorrectly recording the part-time earnings when completing a back dated pay award</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ysClr val="window" lastClr="FFFFFF"/>
                </a:solidFill>
                <a:effectLst/>
                <a:uLnTx/>
                <a:uFillTx/>
                <a:latin typeface="Trebuchet MS" panose="020B0603020202020204" pitchFamily="34" charset="0"/>
                <a:ea typeface="Calibri" panose="020F0502020204030204" pitchFamily="34" charset="0"/>
                <a:cs typeface="Times New Roman" panose="02020603050405020304" pitchFamily="18" charset="0"/>
              </a:rPr>
              <a:t>Changing your MCR file to remove Warning errors prior to sending the submission</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ysClr val="window" lastClr="FFFFFF"/>
                </a:solidFill>
                <a:effectLst/>
                <a:uLnTx/>
                <a:uFillTx/>
                <a:latin typeface="Trebuchet MS" panose="020B0603020202020204" pitchFamily="34" charset="0"/>
                <a:ea typeface="Calibri" panose="020F0502020204030204" pitchFamily="34" charset="0"/>
                <a:cs typeface="Times New Roman" panose="02020603050405020304" pitchFamily="18" charset="0"/>
              </a:rPr>
              <a:t>Rejected MCR submission due to ‘Too Few Columns’ </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ysClr val="window" lastClr="FFFFFF"/>
                </a:solidFill>
                <a:effectLst/>
                <a:uLnTx/>
                <a:uFillTx/>
                <a:latin typeface="Trebuchet MS" panose="020B0603020202020204" pitchFamily="34" charset="0"/>
                <a:ea typeface="Calibri" panose="020F0502020204030204" pitchFamily="34" charset="0"/>
                <a:cs typeface="Times New Roman" panose="02020603050405020304" pitchFamily="18" charset="0"/>
              </a:rPr>
              <a:t>Recording family leave/sick pay and using incorrect notional pay – this can generate an incorrect tier</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ysClr val="window" lastClr="FFFFFF"/>
                </a:solidFill>
                <a:effectLst/>
                <a:uLnTx/>
                <a:uFillTx/>
                <a:latin typeface="Trebuchet MS" panose="020B0603020202020204" pitchFamily="34" charset="0"/>
                <a:cs typeface="Times New Roman" panose="02020603050405020304" pitchFamily="18" charset="0"/>
              </a:rPr>
              <a:t>Any payment in lieu of notice to terminate a contract or any payment to cover the loss of any contractual holiday pay is non pensionable.</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ysClr val="window" lastClr="FFFFFF"/>
                </a:solidFill>
                <a:effectLst/>
                <a:uLnTx/>
                <a:uFillTx/>
                <a:latin typeface="Trebuchet MS" panose="020B0603020202020204" pitchFamily="34" charset="0"/>
                <a:ea typeface="Calibri" panose="020F0502020204030204" pitchFamily="34" charset="0"/>
                <a:cs typeface="Times New Roman" panose="02020603050405020304" pitchFamily="18" charset="0"/>
              </a:rPr>
              <a:t>Overtime rolled into actual pensionable pay instead of being reported separately</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ysClr val="window" lastClr="FFFFFF"/>
                </a:solidFill>
                <a:effectLst/>
                <a:uLnTx/>
                <a:uFillTx/>
                <a:latin typeface="Trebuchet MS" panose="020B0603020202020204" pitchFamily="34" charset="0"/>
                <a:ea typeface="Calibri" panose="020F0502020204030204" pitchFamily="34" charset="0"/>
                <a:cs typeface="Times New Roman" panose="02020603050405020304" pitchFamily="18" charset="0"/>
              </a:rPr>
              <a:t>Overflow/Mismatch 13 error.</a:t>
            </a:r>
            <a:endParaRPr kumimoji="0" lang="en-GB" b="1" i="0" u="none" strike="noStrike" kern="1200" cap="none" spc="0" normalizeH="0" baseline="0" noProof="0" dirty="0">
              <a:ln>
                <a:noFill/>
              </a:ln>
              <a:solidFill>
                <a:sysClr val="window" lastClr="FFFFFF"/>
              </a:solidFill>
              <a:effectLst/>
              <a:uLnTx/>
              <a:uFillTx/>
              <a:latin typeface="Trebuchet MS" panose="020B0603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ysClr val="window" lastClr="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ysClr val="window" lastClr="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ysClr val="window" lastClr="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96242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2EA03D9-C67F-2C10-6067-106049ADA1E6}"/>
              </a:ext>
            </a:extLst>
          </p:cNvPr>
          <p:cNvSpPr txBox="1">
            <a:spLocks/>
          </p:cNvSpPr>
          <p:nvPr/>
        </p:nvSpPr>
        <p:spPr>
          <a:xfrm>
            <a:off x="336884" y="557276"/>
            <a:ext cx="5028092" cy="60298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ysClr val="window" lastClr="FFFFFF"/>
                </a:solidFill>
                <a:effectLst/>
                <a:uLnTx/>
                <a:uFillTx/>
                <a:latin typeface="Trebuchet MS" panose="020B0603020202020204"/>
                <a:ea typeface="+mj-ea"/>
                <a:cs typeface="+mj-cs"/>
              </a:rPr>
              <a:t>MCR ‘When Earned’</a:t>
            </a:r>
          </a:p>
        </p:txBody>
      </p:sp>
      <p:sp>
        <p:nvSpPr>
          <p:cNvPr id="14" name="Content Placeholder 2">
            <a:extLst>
              <a:ext uri="{FF2B5EF4-FFF2-40B4-BE49-F238E27FC236}">
                <a16:creationId xmlns:a16="http://schemas.microsoft.com/office/drawing/2014/main" id="{C9730D53-2B95-D507-7715-C09501769723}"/>
              </a:ext>
            </a:extLst>
          </p:cNvPr>
          <p:cNvSpPr txBox="1">
            <a:spLocks/>
          </p:cNvSpPr>
          <p:nvPr/>
        </p:nvSpPr>
        <p:spPr>
          <a:xfrm>
            <a:off x="344906" y="1291623"/>
            <a:ext cx="5020070" cy="4572000"/>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1"/>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ysClr val="window" lastClr="FFFFFF"/>
                </a:solidFill>
                <a:effectLst/>
                <a:uLnTx/>
                <a:uFillTx/>
                <a:latin typeface="Trebuchet MS" panose="020B0603020202020204"/>
                <a:ea typeface="Calibri" panose="020F0502020204030204" pitchFamily="34" charset="0"/>
                <a:cs typeface="+mn-cs"/>
              </a:rPr>
              <a:t>How to use ‘When Earned’ indicators and the previously paid/adjustment columns for corrections</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When earned must be used: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914400" algn="l"/>
              </a:tabLst>
              <a:defRPr/>
            </a:pPr>
            <a:r>
              <a:rPr kumimoji="0" lang="en-GB" sz="16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Performing a refund of contributions due to overpaid salary or retrospective opt out</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914400" algn="l"/>
              </a:tabLst>
              <a:defRPr/>
            </a:pPr>
            <a:r>
              <a:rPr kumimoji="0" lang="en-GB" sz="16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Contribution deduction from a payment to a member in a pay month after the one in which the member left employment</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914400" algn="l"/>
              </a:tabLst>
              <a:defRPr/>
            </a:pPr>
            <a:r>
              <a:rPr kumimoji="0" lang="en-GB" sz="16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Incorrect tier used</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When Earned can be used at employer discretion, consistency must be shown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914400" algn="l"/>
              </a:tabLst>
              <a:defRPr/>
            </a:pPr>
            <a:r>
              <a:rPr kumimoji="0" lang="en-GB" sz="16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Used when an error has occurred in the member’s pensionable pay and the correction of using the standard “When Paid” method will cause the member to pay more contributions.</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ysClr val="window" lastClr="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39266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47ECE1-3E7A-791C-BFC1-7CA3B410D26F}"/>
              </a:ext>
            </a:extLst>
          </p:cNvPr>
          <p:cNvSpPr txBox="1">
            <a:spLocks/>
          </p:cNvSpPr>
          <p:nvPr/>
        </p:nvSpPr>
        <p:spPr>
          <a:xfrm>
            <a:off x="345993" y="557276"/>
            <a:ext cx="8466411" cy="60298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a:solidFill>
                  <a:srgbClr val="003F7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Trebuchet MS" panose="020B0603020202020204"/>
                <a:ea typeface="+mj-ea"/>
                <a:cs typeface="+mj-cs"/>
              </a:rPr>
              <a:t>‘When Earned’ error correction</a:t>
            </a:r>
          </a:p>
        </p:txBody>
      </p:sp>
      <p:pic>
        <p:nvPicPr>
          <p:cNvPr id="6" name="Picture 5">
            <a:extLst>
              <a:ext uri="{FF2B5EF4-FFF2-40B4-BE49-F238E27FC236}">
                <a16:creationId xmlns:a16="http://schemas.microsoft.com/office/drawing/2014/main" id="{2C8DE168-C036-79BA-17F3-4A8E017D1032}"/>
              </a:ext>
            </a:extLst>
          </p:cNvPr>
          <p:cNvPicPr>
            <a:picLocks noChangeAspect="1"/>
          </p:cNvPicPr>
          <p:nvPr/>
        </p:nvPicPr>
        <p:blipFill>
          <a:blip r:embed="rId2"/>
          <a:stretch>
            <a:fillRect/>
          </a:stretch>
        </p:blipFill>
        <p:spPr>
          <a:xfrm>
            <a:off x="524283" y="3771661"/>
            <a:ext cx="11183119" cy="971686"/>
          </a:xfrm>
          <a:prstGeom prst="rect">
            <a:avLst/>
          </a:prstGeom>
        </p:spPr>
      </p:pic>
      <p:pic>
        <p:nvPicPr>
          <p:cNvPr id="7" name="Picture 6">
            <a:extLst>
              <a:ext uri="{FF2B5EF4-FFF2-40B4-BE49-F238E27FC236}">
                <a16:creationId xmlns:a16="http://schemas.microsoft.com/office/drawing/2014/main" id="{C6A7047C-DD0E-C96B-E99D-9D4909930C1E}"/>
              </a:ext>
            </a:extLst>
          </p:cNvPr>
          <p:cNvPicPr>
            <a:picLocks noChangeAspect="1"/>
          </p:cNvPicPr>
          <p:nvPr/>
        </p:nvPicPr>
        <p:blipFill>
          <a:blip r:embed="rId3"/>
          <a:stretch>
            <a:fillRect/>
          </a:stretch>
        </p:blipFill>
        <p:spPr>
          <a:xfrm>
            <a:off x="524284" y="4924473"/>
            <a:ext cx="11183117" cy="1600423"/>
          </a:xfrm>
          <a:prstGeom prst="rect">
            <a:avLst/>
          </a:prstGeom>
        </p:spPr>
      </p:pic>
      <p:pic>
        <p:nvPicPr>
          <p:cNvPr id="8" name="Picture 7">
            <a:extLst>
              <a:ext uri="{FF2B5EF4-FFF2-40B4-BE49-F238E27FC236}">
                <a16:creationId xmlns:a16="http://schemas.microsoft.com/office/drawing/2014/main" id="{0D3D4F5D-7D80-90D6-4272-ADBCAFE072B0}"/>
              </a:ext>
            </a:extLst>
          </p:cNvPr>
          <p:cNvPicPr>
            <a:picLocks noChangeAspect="1"/>
          </p:cNvPicPr>
          <p:nvPr/>
        </p:nvPicPr>
        <p:blipFill rotWithShape="1">
          <a:blip r:embed="rId4"/>
          <a:srcRect r="3648"/>
          <a:stretch/>
        </p:blipFill>
        <p:spPr>
          <a:xfrm>
            <a:off x="524283" y="1448631"/>
            <a:ext cx="11183118" cy="1010736"/>
          </a:xfrm>
          <a:prstGeom prst="rect">
            <a:avLst/>
          </a:prstGeom>
        </p:spPr>
      </p:pic>
      <p:pic>
        <p:nvPicPr>
          <p:cNvPr id="9" name="Picture 8">
            <a:extLst>
              <a:ext uri="{FF2B5EF4-FFF2-40B4-BE49-F238E27FC236}">
                <a16:creationId xmlns:a16="http://schemas.microsoft.com/office/drawing/2014/main" id="{29475D99-B01D-7F7E-B2E4-546FBFF506EE}"/>
              </a:ext>
            </a:extLst>
          </p:cNvPr>
          <p:cNvPicPr>
            <a:picLocks noChangeAspect="1"/>
          </p:cNvPicPr>
          <p:nvPr/>
        </p:nvPicPr>
        <p:blipFill>
          <a:blip r:embed="rId5"/>
          <a:stretch>
            <a:fillRect/>
          </a:stretch>
        </p:blipFill>
        <p:spPr>
          <a:xfrm>
            <a:off x="524283" y="2695123"/>
            <a:ext cx="11183118" cy="828791"/>
          </a:xfrm>
          <a:prstGeom prst="rect">
            <a:avLst/>
          </a:prstGeom>
        </p:spPr>
      </p:pic>
    </p:spTree>
    <p:extLst>
      <p:ext uri="{BB962C8B-B14F-4D97-AF65-F5344CB8AC3E}">
        <p14:creationId xmlns:p14="http://schemas.microsoft.com/office/powerpoint/2010/main" val="391624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4955-C466-7925-B319-4B28812884E5}"/>
              </a:ext>
            </a:extLst>
          </p:cNvPr>
          <p:cNvSpPr>
            <a:spLocks noGrp="1"/>
          </p:cNvSpPr>
          <p:nvPr>
            <p:ph type="title"/>
          </p:nvPr>
        </p:nvSpPr>
        <p:spPr/>
        <p:txBody>
          <a:bodyPr>
            <a:noAutofit/>
          </a:bodyPr>
          <a:lstStyle/>
          <a:p>
            <a:r>
              <a:rPr lang="en-GB" b="1" dirty="0">
                <a:latin typeface="Trebuchet MS (Headings)"/>
              </a:rPr>
              <a:t>Agenda</a:t>
            </a:r>
          </a:p>
        </p:txBody>
      </p:sp>
      <p:sp>
        <p:nvSpPr>
          <p:cNvPr id="3" name="Content Placeholder 2">
            <a:extLst>
              <a:ext uri="{FF2B5EF4-FFF2-40B4-BE49-F238E27FC236}">
                <a16:creationId xmlns:a16="http://schemas.microsoft.com/office/drawing/2014/main" id="{A27191FE-9E11-AFB4-28FC-8DC6D81F5145}"/>
              </a:ext>
            </a:extLst>
          </p:cNvPr>
          <p:cNvSpPr>
            <a:spLocks noGrp="1"/>
          </p:cNvSpPr>
          <p:nvPr>
            <p:ph sz="quarter" idx="11"/>
          </p:nvPr>
        </p:nvSpPr>
        <p:spPr/>
        <p:txBody>
          <a:bodyPr/>
          <a:lstStyle/>
          <a:p>
            <a:pPr marL="285750" indent="-285750">
              <a:buFont typeface="Arial" panose="020B0604020202020204" pitchFamily="34" charset="0"/>
              <a:buChar char="•"/>
            </a:pPr>
            <a:r>
              <a:rPr lang="en-GB" sz="2000" b="1" dirty="0">
                <a:latin typeface="Trebuchet MS (Body)"/>
              </a:rPr>
              <a:t>File Submissions</a:t>
            </a:r>
          </a:p>
          <a:p>
            <a:pPr lvl="1"/>
            <a:r>
              <a:rPr lang="en-GB" sz="2000" b="1" dirty="0">
                <a:latin typeface="Trebuchet MS (Body)"/>
              </a:rPr>
              <a:t>Monthly Data Collection (MDC)</a:t>
            </a:r>
          </a:p>
          <a:p>
            <a:pPr lvl="1"/>
            <a:r>
              <a:rPr lang="en-GB" sz="2000" b="1" dirty="0">
                <a:latin typeface="Trebuchet MS (Body)"/>
              </a:rPr>
              <a:t>TR28’s</a:t>
            </a:r>
          </a:p>
          <a:p>
            <a:pPr lvl="1"/>
            <a:r>
              <a:rPr lang="en-GB" sz="2000" b="1" dirty="0">
                <a:latin typeface="Trebuchet MS (Body)"/>
              </a:rPr>
              <a:t>Month Contributions Reconciliation (MCR).</a:t>
            </a:r>
          </a:p>
          <a:p>
            <a:pPr marL="457200" lvl="1" indent="0">
              <a:buNone/>
            </a:pPr>
            <a:r>
              <a:rPr lang="en-GB" sz="2000" b="1" dirty="0">
                <a:latin typeface="Trebuchet MS (Body)"/>
              </a:rPr>
              <a:t>  </a:t>
            </a:r>
          </a:p>
          <a:p>
            <a:pPr marL="285750" indent="-285750">
              <a:buFont typeface="Arial" panose="020B0604020202020204" pitchFamily="34" charset="0"/>
              <a:buChar char="•"/>
            </a:pPr>
            <a:r>
              <a:rPr lang="en-GB" sz="2000" b="1" dirty="0">
                <a:latin typeface="Trebuchet MS (Body)"/>
              </a:rPr>
              <a:t>Contributions</a:t>
            </a:r>
          </a:p>
          <a:p>
            <a:pPr marL="742950" lvl="1" indent="-285750"/>
            <a:r>
              <a:rPr lang="en-GB" sz="2000" b="1" dirty="0">
                <a:latin typeface="Trebuchet MS (Body)"/>
              </a:rPr>
              <a:t>Paying in slips </a:t>
            </a:r>
          </a:p>
          <a:p>
            <a:pPr marL="742950" lvl="1" indent="-285750"/>
            <a:r>
              <a:rPr lang="en-GB" sz="2000" b="1" dirty="0">
                <a:latin typeface="Trebuchet MS (Body)"/>
              </a:rPr>
              <a:t>Calculation of contributions</a:t>
            </a:r>
          </a:p>
          <a:p>
            <a:pPr marL="457200" lvl="1" indent="0">
              <a:buNone/>
            </a:pPr>
            <a:endParaRPr lang="en-GB" sz="2000" b="1" dirty="0">
              <a:latin typeface="Trebuchet MS (Body)"/>
            </a:endParaRPr>
          </a:p>
          <a:p>
            <a:pPr marL="285750" indent="-285750">
              <a:buFont typeface="Arial" panose="020B0604020202020204" pitchFamily="34" charset="0"/>
              <a:buChar char="•"/>
            </a:pPr>
            <a:r>
              <a:rPr lang="en-GB" sz="2000" b="1" dirty="0">
                <a:latin typeface="Trebuchet MS (Body)"/>
              </a:rPr>
              <a:t>Templates</a:t>
            </a:r>
          </a:p>
          <a:p>
            <a:pPr marL="0" indent="0">
              <a:buNone/>
            </a:pPr>
            <a:endParaRPr lang="en-GB" dirty="0"/>
          </a:p>
        </p:txBody>
      </p:sp>
    </p:spTree>
    <p:extLst>
      <p:ext uri="{BB962C8B-B14F-4D97-AF65-F5344CB8AC3E}">
        <p14:creationId xmlns:p14="http://schemas.microsoft.com/office/powerpoint/2010/main" val="2080908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08ED-453A-4D90-BC5F-21EF51FBE16C}"/>
              </a:ext>
            </a:extLst>
          </p:cNvPr>
          <p:cNvSpPr>
            <a:spLocks noGrp="1"/>
          </p:cNvSpPr>
          <p:nvPr>
            <p:ph type="title"/>
          </p:nvPr>
        </p:nvSpPr>
        <p:spPr>
          <a:xfrm>
            <a:off x="362032" y="479111"/>
            <a:ext cx="5733967" cy="731520"/>
          </a:xfrm>
        </p:spPr>
        <p:txBody>
          <a:bodyPr>
            <a:noAutofit/>
          </a:bodyPr>
          <a:lstStyle/>
          <a:p>
            <a:r>
              <a:rPr kumimoji="0" lang="en-GB" sz="4000" b="1" i="0" u="none" strike="noStrike" kern="1200" cap="none" spc="0" normalizeH="0" baseline="0" noProof="0" dirty="0">
                <a:ln>
                  <a:noFill/>
                </a:ln>
                <a:solidFill>
                  <a:prstClr val="white"/>
                </a:solidFill>
                <a:effectLst/>
                <a:uLnTx/>
                <a:uFillTx/>
                <a:latin typeface="Trebuchet MS" panose="020B0603020202020204"/>
                <a:ea typeface="+mj-ea"/>
                <a:cs typeface="+mj-cs"/>
              </a:rPr>
              <a:t>Contributions</a:t>
            </a:r>
            <a:endParaRPr lang="en-GB" b="1" dirty="0">
              <a:latin typeface="Trebuchet MS (Headings)"/>
            </a:endParaRPr>
          </a:p>
        </p:txBody>
      </p:sp>
      <p:sp>
        <p:nvSpPr>
          <p:cNvPr id="8" name="Content Placeholder 2">
            <a:extLst>
              <a:ext uri="{FF2B5EF4-FFF2-40B4-BE49-F238E27FC236}">
                <a16:creationId xmlns:a16="http://schemas.microsoft.com/office/drawing/2014/main" id="{39481E59-6B55-817B-2FEC-8B0C4B3FF602}"/>
              </a:ext>
            </a:extLst>
          </p:cNvPr>
          <p:cNvSpPr txBox="1">
            <a:spLocks/>
          </p:cNvSpPr>
          <p:nvPr/>
        </p:nvSpPr>
        <p:spPr>
          <a:xfrm>
            <a:off x="362031" y="1474726"/>
            <a:ext cx="5189023" cy="4572000"/>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1"/>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Based on each </a:t>
            </a:r>
            <a:r>
              <a:rPr kumimoji="0" lang="en-GB" sz="2000" b="1" i="0" strike="noStrike" kern="1200" cap="none" spc="0" normalizeH="0" baseline="0" noProof="0" dirty="0">
                <a:ln>
                  <a:noFill/>
                </a:ln>
                <a:solidFill>
                  <a:sysClr val="window" lastClr="FFFFFF"/>
                </a:solidFill>
                <a:effectLst/>
                <a:uLnTx/>
                <a:uFillTx/>
                <a:latin typeface="Trebuchet MS" panose="020B0603020202020204"/>
                <a:ea typeface="+mn-ea"/>
                <a:cs typeface="+mn-cs"/>
              </a:rPr>
              <a:t>contract</a:t>
            </a: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 of employment a member has</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Based on actual annualised earnings or notional pay, not the full-time salary rate</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MCR file not received/payment received doesn’t match the MCR submission</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MDC no paying in slip received/payments received not matching paying in slip</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Refunds – when it is both </a:t>
            </a:r>
            <a:r>
              <a:rPr kumimoji="0" lang="en-GB" sz="2000" b="1" i="0" u="none" strike="noStrike" kern="1200" cap="none" spc="0" normalizeH="0" baseline="0" noProof="0" dirty="0" err="1">
                <a:ln>
                  <a:noFill/>
                </a:ln>
                <a:solidFill>
                  <a:sysClr val="window" lastClr="FFFFFF"/>
                </a:solidFill>
                <a:effectLst/>
                <a:uLnTx/>
                <a:uFillTx/>
                <a:latin typeface="Trebuchet MS" panose="020B0603020202020204"/>
                <a:ea typeface="+mn-ea"/>
                <a:cs typeface="+mn-cs"/>
              </a:rPr>
              <a:t>ees</a:t>
            </a: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 and </a:t>
            </a:r>
            <a:r>
              <a:rPr kumimoji="0" lang="en-GB" sz="2000" b="1" i="0" u="none" strike="noStrike" kern="1200" cap="none" spc="0" normalizeH="0" baseline="0" noProof="0" dirty="0" err="1">
                <a:ln>
                  <a:noFill/>
                </a:ln>
                <a:solidFill>
                  <a:sysClr val="window" lastClr="FFFFFF"/>
                </a:solidFill>
                <a:effectLst/>
                <a:uLnTx/>
                <a:uFillTx/>
                <a:latin typeface="Trebuchet MS" panose="020B0603020202020204"/>
                <a:ea typeface="+mn-ea"/>
                <a:cs typeface="+mn-cs"/>
              </a:rPr>
              <a:t>ers</a:t>
            </a:r>
            <a:r>
              <a:rPr kumimoji="0" lang="en-GB" sz="20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 - on the breakdown form employer needs to reduce the contributory salary by the relevant value.</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ysClr val="window" lastClr="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47637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A367DD2-CEC4-BCB2-D380-4B6E353A32E4}"/>
              </a:ext>
            </a:extLst>
          </p:cNvPr>
          <p:cNvSpPr txBox="1">
            <a:spLocks/>
          </p:cNvSpPr>
          <p:nvPr/>
        </p:nvSpPr>
        <p:spPr>
          <a:xfrm>
            <a:off x="6827025" y="557276"/>
            <a:ext cx="5028092" cy="60298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ysClr val="window" lastClr="FFFFFF"/>
                </a:solidFill>
                <a:effectLst/>
                <a:uLnTx/>
                <a:uFillTx/>
                <a:latin typeface="Trebuchet MS" panose="020B0603020202020204"/>
                <a:ea typeface="+mj-ea"/>
                <a:cs typeface="+mj-cs"/>
              </a:rPr>
              <a:t>Contributions</a:t>
            </a:r>
          </a:p>
        </p:txBody>
      </p:sp>
      <p:sp>
        <p:nvSpPr>
          <p:cNvPr id="11" name="Content Placeholder 2">
            <a:extLst>
              <a:ext uri="{FF2B5EF4-FFF2-40B4-BE49-F238E27FC236}">
                <a16:creationId xmlns:a16="http://schemas.microsoft.com/office/drawing/2014/main" id="{34D3C1C4-F294-2FEF-125E-21451F6E67D7}"/>
              </a:ext>
            </a:extLst>
          </p:cNvPr>
          <p:cNvSpPr txBox="1">
            <a:spLocks/>
          </p:cNvSpPr>
          <p:nvPr/>
        </p:nvSpPr>
        <p:spPr>
          <a:xfrm>
            <a:off x="6835046" y="1271526"/>
            <a:ext cx="5020070" cy="4572000"/>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1"/>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Occupational sick– is pensionable provided the member is in receipt of at least 50% of their normal pay </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Family leave – is pensionable provided the member is in receipt of at least 50% of their normal salary and/or statutory maternity pay</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For members on family leave or occupational sick the tier is based on the notional earnings and applied to actual earnings</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ysClr val="window" lastClr="FFFFFF"/>
                </a:solidFill>
                <a:effectLst/>
                <a:uLnTx/>
                <a:uFillTx/>
                <a:latin typeface="Trebuchet MS" panose="020B0603020202020204"/>
                <a:ea typeface="+mn-ea"/>
                <a:cs typeface="+mn-cs"/>
              </a:rPr>
              <a:t>Strike days – non pensionable</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ysClr val="window" lastClr="FFFFFF"/>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ysClr val="window" lastClr="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31433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aphical user interface, text, application, email&#10;&#10;Description automatically generated">
            <a:extLst>
              <a:ext uri="{FF2B5EF4-FFF2-40B4-BE49-F238E27FC236}">
                <a16:creationId xmlns:a16="http://schemas.microsoft.com/office/drawing/2014/main" id="{00B8CB71-1F20-DCAD-3A2A-BF74F8B23B55}"/>
              </a:ext>
            </a:extLst>
          </p:cNvPr>
          <p:cNvPicPr>
            <a:picLocks noChangeAspect="1"/>
          </p:cNvPicPr>
          <p:nvPr/>
        </p:nvPicPr>
        <p:blipFill rotWithShape="1">
          <a:blip r:embed="rId2">
            <a:extLst>
              <a:ext uri="{28A0092B-C50C-407E-A947-70E740481C1C}">
                <a14:useLocalDpi xmlns:a14="http://schemas.microsoft.com/office/drawing/2010/main" val="0"/>
              </a:ext>
            </a:extLst>
          </a:blip>
          <a:srcRect l="48535" t="18689" r="17981" b="13103"/>
          <a:stretch/>
        </p:blipFill>
        <p:spPr>
          <a:xfrm>
            <a:off x="6096000" y="555114"/>
            <a:ext cx="4211782" cy="5916215"/>
          </a:xfrm>
          <a:prstGeom prst="rect">
            <a:avLst/>
          </a:prstGeom>
        </p:spPr>
      </p:pic>
      <p:sp>
        <p:nvSpPr>
          <p:cNvPr id="7" name="Title 2">
            <a:extLst>
              <a:ext uri="{FF2B5EF4-FFF2-40B4-BE49-F238E27FC236}">
                <a16:creationId xmlns:a16="http://schemas.microsoft.com/office/drawing/2014/main" id="{BCF147C1-4285-6B06-BA77-802620200C5C}"/>
              </a:ext>
            </a:extLst>
          </p:cNvPr>
          <p:cNvSpPr txBox="1">
            <a:spLocks/>
          </p:cNvSpPr>
          <p:nvPr/>
        </p:nvSpPr>
        <p:spPr>
          <a:xfrm>
            <a:off x="345993" y="557276"/>
            <a:ext cx="9367502" cy="60298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Trebuchet MS" panose="020B0603020202020204"/>
                <a:ea typeface="+mj-ea"/>
                <a:cs typeface="+mj-cs"/>
              </a:rPr>
              <a:t>Templates</a:t>
            </a:r>
          </a:p>
        </p:txBody>
      </p:sp>
      <p:sp>
        <p:nvSpPr>
          <p:cNvPr id="8" name="Content Placeholder 3">
            <a:extLst>
              <a:ext uri="{FF2B5EF4-FFF2-40B4-BE49-F238E27FC236}">
                <a16:creationId xmlns:a16="http://schemas.microsoft.com/office/drawing/2014/main" id="{985AD24B-B2CA-3813-E350-88D10E2E6FEE}"/>
              </a:ext>
            </a:extLst>
          </p:cNvPr>
          <p:cNvSpPr txBox="1">
            <a:spLocks/>
          </p:cNvSpPr>
          <p:nvPr/>
        </p:nvSpPr>
        <p:spPr>
          <a:xfrm>
            <a:off x="354014" y="1271526"/>
            <a:ext cx="4791918" cy="4572000"/>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1800" b="1" kern="1200">
                <a:solidFill>
                  <a:schemeClr val="bg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1"/>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rPr>
              <a:t>All templates, except Delegation form and Declaration form, will now only be in the template section of the employer portal</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rPr>
              <a:t>Please ensure you use the latest version of the templates</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rPr>
              <a:t>In order to enable macros, employers will need to download the file to a folder as they usually do and right-click the downloaded template.</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rPr>
              <a:t>Once done you will need to select “properties” and then “unblock”.  </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More information can be found on the link </a:t>
            </a:r>
            <a:r>
              <a:rPr kumimoji="0" lang="en-GB" sz="1800" b="1" i="0" u="sng" strike="noStrike" kern="1200" cap="none" spc="0" normalizeH="0" baseline="0" noProof="0" dirty="0">
                <a:ln>
                  <a:noFill/>
                </a:ln>
                <a:solidFill>
                  <a:schemeClr val="tx1"/>
                </a:solidFill>
                <a:effectLst/>
                <a:uLnTx/>
                <a:uFillTx/>
                <a:latin typeface="Trebuchet MS" panose="020B0603020202020204"/>
                <a:ea typeface="Calibri" panose="020F0502020204030204" pitchFamily="34" charset="0"/>
                <a:cs typeface="+mn-cs"/>
                <a:hlinkClick r:id="rId3">
                  <a:extLst>
                    <a:ext uri="{A12FA001-AC4F-418D-AE19-62706E023703}">
                      <ahyp:hlinkClr xmlns:ahyp="http://schemas.microsoft.com/office/drawing/2018/hyperlinkcolor" val="tx"/>
                    </a:ext>
                  </a:extLst>
                </a:hlinkClick>
              </a:rPr>
              <a:t>here</a:t>
            </a:r>
            <a:endParaRPr kumimoji="0" lang="en-GB" sz="1800" b="1" i="0" u="none" strike="noStrike" kern="1200" cap="none" spc="0" normalizeH="0" baseline="0" noProof="0" dirty="0">
              <a:ln>
                <a:noFill/>
              </a:ln>
              <a:solidFill>
                <a:schemeClr val="tx1"/>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09423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B3C5E4-6AB9-FAB6-5732-C5B06FD5E4A9}"/>
              </a:ext>
            </a:extLst>
          </p:cNvPr>
          <p:cNvSpPr>
            <a:spLocks noGrp="1"/>
          </p:cNvSpPr>
          <p:nvPr>
            <p:ph type="title"/>
          </p:nvPr>
        </p:nvSpPr>
        <p:spPr>
          <a:xfrm>
            <a:off x="4766840" y="3139599"/>
            <a:ext cx="2658320" cy="578801"/>
          </a:xfrm>
        </p:spPr>
        <p:txBody>
          <a:bodyPr>
            <a:normAutofit fontScale="90000"/>
          </a:bodyPr>
          <a:lstStyle/>
          <a:p>
            <a:r>
              <a:rPr lang="en-GB" b="1" dirty="0">
                <a:latin typeface="Trebuchet MS (Headings)"/>
              </a:rPr>
              <a:t>Thank You</a:t>
            </a:r>
          </a:p>
        </p:txBody>
      </p:sp>
    </p:spTree>
    <p:extLst>
      <p:ext uri="{BB962C8B-B14F-4D97-AF65-F5344CB8AC3E}">
        <p14:creationId xmlns:p14="http://schemas.microsoft.com/office/powerpoint/2010/main" val="256770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47CE-5565-4897-AD6A-32A72684B4B5}"/>
              </a:ext>
            </a:extLst>
          </p:cNvPr>
          <p:cNvSpPr>
            <a:spLocks noGrp="1"/>
          </p:cNvSpPr>
          <p:nvPr>
            <p:ph type="title"/>
          </p:nvPr>
        </p:nvSpPr>
        <p:spPr/>
        <p:txBody>
          <a:bodyPr>
            <a:noAutofit/>
          </a:bodyPr>
          <a:lstStyle/>
          <a:p>
            <a:r>
              <a:rPr lang="en-GB" b="1" dirty="0">
                <a:latin typeface="Trebuchet MS (Headings)"/>
              </a:rPr>
              <a:t>MDC common issues</a:t>
            </a:r>
          </a:p>
        </p:txBody>
      </p:sp>
      <p:sp>
        <p:nvSpPr>
          <p:cNvPr id="3" name="Content Placeholder 2">
            <a:extLst>
              <a:ext uri="{FF2B5EF4-FFF2-40B4-BE49-F238E27FC236}">
                <a16:creationId xmlns:a16="http://schemas.microsoft.com/office/drawing/2014/main" id="{E1B6D146-770D-4958-BA0E-D6BBC278C5E0}"/>
              </a:ext>
            </a:extLst>
          </p:cNvPr>
          <p:cNvSpPr>
            <a:spLocks noGrp="1"/>
          </p:cNvSpPr>
          <p:nvPr>
            <p:ph sz="quarter" idx="11"/>
          </p:nvPr>
        </p:nvSpPr>
        <p:spPr>
          <a:xfrm>
            <a:off x="6835046" y="1271526"/>
            <a:ext cx="5191854" cy="4572000"/>
          </a:xfrm>
        </p:spPr>
        <p:txBody>
          <a:bodyPr/>
          <a:lstStyle/>
          <a:p>
            <a:pPr>
              <a:spcBef>
                <a:spcPts val="1200"/>
              </a:spcBef>
            </a:pPr>
            <a:r>
              <a:rPr lang="en-GB" b="1" dirty="0">
                <a:latin typeface="Trebuchet MS (Body)"/>
              </a:rPr>
              <a:t>Missing members</a:t>
            </a:r>
          </a:p>
          <a:p>
            <a:pPr>
              <a:spcBef>
                <a:spcPts val="1200"/>
              </a:spcBef>
            </a:pPr>
            <a:r>
              <a:rPr lang="en-GB" b="1" dirty="0">
                <a:latin typeface="Trebuchet MS (Body)"/>
              </a:rPr>
              <a:t>No withdrawal ‘w’ indicator</a:t>
            </a:r>
          </a:p>
          <a:p>
            <a:pPr>
              <a:spcBef>
                <a:spcPts val="1200"/>
              </a:spcBef>
            </a:pPr>
            <a:r>
              <a:rPr lang="en-GB" b="1" dirty="0">
                <a:latin typeface="Trebuchet MS (Body)"/>
              </a:rPr>
              <a:t>Errors not being amended</a:t>
            </a:r>
          </a:p>
          <a:p>
            <a:pPr>
              <a:spcBef>
                <a:spcPts val="1200"/>
              </a:spcBef>
            </a:pPr>
            <a:r>
              <a:rPr lang="en-GB" b="1" dirty="0">
                <a:latin typeface="Trebuchet MS (Body)"/>
              </a:rPr>
              <a:t>Data centre access</a:t>
            </a:r>
          </a:p>
          <a:p>
            <a:pPr>
              <a:spcBef>
                <a:spcPts val="1200"/>
              </a:spcBef>
            </a:pPr>
            <a:r>
              <a:rPr lang="en-GB" b="1" dirty="0">
                <a:latin typeface="Trebuchet MS (Body)"/>
              </a:rPr>
              <a:t>Uploading through incorrect Data Centre</a:t>
            </a:r>
          </a:p>
          <a:p>
            <a:pPr>
              <a:spcBef>
                <a:spcPts val="1200"/>
              </a:spcBef>
            </a:pPr>
            <a:r>
              <a:rPr lang="en-GB" b="1" dirty="0">
                <a:latin typeface="Trebuchet MS (Body)"/>
              </a:rPr>
              <a:t>Incorrect file name</a:t>
            </a:r>
          </a:p>
          <a:p>
            <a:pPr>
              <a:spcBef>
                <a:spcPts val="1200"/>
              </a:spcBef>
            </a:pPr>
            <a:r>
              <a:rPr lang="en-GB" b="1" dirty="0">
                <a:latin typeface="Trebuchet MS (Body)"/>
              </a:rPr>
              <a:t>Incorrect file format</a:t>
            </a:r>
          </a:p>
          <a:p>
            <a:pPr>
              <a:spcBef>
                <a:spcPts val="1200"/>
              </a:spcBef>
            </a:pPr>
            <a:r>
              <a:rPr lang="en-GB" b="1" dirty="0">
                <a:latin typeface="Trebuchet MS (Body)"/>
              </a:rPr>
              <a:t>Not submitting opted out members / putting down as all days excluded</a:t>
            </a:r>
          </a:p>
          <a:p>
            <a:pPr>
              <a:spcBef>
                <a:spcPts val="1200"/>
              </a:spcBef>
            </a:pPr>
            <a:r>
              <a:rPr lang="en-GB" b="1" dirty="0">
                <a:latin typeface="Trebuchet MS (Body)"/>
              </a:rPr>
              <a:t>Delays in submitting.</a:t>
            </a:r>
          </a:p>
          <a:p>
            <a:endParaRPr lang="en-GB" b="1" dirty="0">
              <a:latin typeface="Trebuchet MS (Body)"/>
            </a:endParaRPr>
          </a:p>
        </p:txBody>
      </p:sp>
    </p:spTree>
    <p:extLst>
      <p:ext uri="{BB962C8B-B14F-4D97-AF65-F5344CB8AC3E}">
        <p14:creationId xmlns:p14="http://schemas.microsoft.com/office/powerpoint/2010/main" val="231308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3332-0147-BBB4-0D08-5D31B0B6750E}"/>
              </a:ext>
            </a:extLst>
          </p:cNvPr>
          <p:cNvSpPr>
            <a:spLocks noGrp="1"/>
          </p:cNvSpPr>
          <p:nvPr>
            <p:ph type="title"/>
          </p:nvPr>
        </p:nvSpPr>
        <p:spPr>
          <a:xfrm>
            <a:off x="345993" y="557276"/>
            <a:ext cx="8725271" cy="602987"/>
          </a:xfrm>
        </p:spPr>
        <p:txBody>
          <a:bodyPr>
            <a:noAutofit/>
          </a:bodyPr>
          <a:lstStyle/>
          <a:p>
            <a:r>
              <a:rPr lang="en-GB" b="1" dirty="0">
                <a:latin typeface="Trebuchet MS (Headings)"/>
              </a:rPr>
              <a:t>MDC – April Split</a:t>
            </a:r>
          </a:p>
        </p:txBody>
      </p:sp>
      <p:sp>
        <p:nvSpPr>
          <p:cNvPr id="3" name="Content Placeholder 2">
            <a:extLst>
              <a:ext uri="{FF2B5EF4-FFF2-40B4-BE49-F238E27FC236}">
                <a16:creationId xmlns:a16="http://schemas.microsoft.com/office/drawing/2014/main" id="{04353FB2-B4B3-DFD5-24C6-9EC83A667962}"/>
              </a:ext>
            </a:extLst>
          </p:cNvPr>
          <p:cNvSpPr>
            <a:spLocks noGrp="1"/>
          </p:cNvSpPr>
          <p:nvPr>
            <p:ph sz="quarter" idx="11"/>
          </p:nvPr>
        </p:nvSpPr>
        <p:spPr>
          <a:xfrm>
            <a:off x="354015" y="1271526"/>
            <a:ext cx="10774649" cy="3480778"/>
          </a:xfrm>
        </p:spPr>
        <p:txBody>
          <a:bodyPr/>
          <a:lstStyle/>
          <a:p>
            <a:pPr marL="342900" indent="-342900">
              <a:spcBef>
                <a:spcPts val="1200"/>
              </a:spcBef>
              <a:buFont typeface="Arial" panose="020B0604020202020204" pitchFamily="34" charset="0"/>
              <a:buChar char="•"/>
            </a:pPr>
            <a:r>
              <a:rPr lang="en-GB" sz="2000" b="1" dirty="0">
                <a:latin typeface="Trebuchet MS (Body)"/>
              </a:rPr>
              <a:t>For Annual Allowance purposes, HMRC requires that service for April be split with one line covering 1 April to 5 April, and the next covering 6 April to 30 April.</a:t>
            </a:r>
          </a:p>
          <a:p>
            <a:pPr marL="342900" indent="-342900">
              <a:spcBef>
                <a:spcPts val="1200"/>
              </a:spcBef>
              <a:buFont typeface="Arial" panose="020B0604020202020204" pitchFamily="34" charset="0"/>
              <a:buChar char="•"/>
            </a:pPr>
            <a:r>
              <a:rPr lang="en-GB" sz="2000" b="1" dirty="0">
                <a:latin typeface="Trebuchet MS (Body)"/>
              </a:rPr>
              <a:t>For full-time members, their ‘Annual Full Time Salary Rate’ will stay the same on both April lines. Any ‘Overtime’ earned in April will need to be split over the two lines.</a:t>
            </a:r>
          </a:p>
          <a:p>
            <a:pPr marL="342900" indent="-342900">
              <a:spcBef>
                <a:spcPts val="1200"/>
              </a:spcBef>
              <a:buFont typeface="Arial" panose="020B0604020202020204" pitchFamily="34" charset="0"/>
              <a:buChar char="•"/>
            </a:pPr>
            <a:r>
              <a:rPr lang="en-GB" sz="2000" b="1" dirty="0">
                <a:latin typeface="Trebuchet MS (Body)"/>
              </a:rPr>
              <a:t>For part-time members, their ‘Annual Full Time Salary Rate’ will stay the same on both April lines. Part-time earnings earned in April will need to be split over the two lines along with their overtime.</a:t>
            </a:r>
          </a:p>
          <a:p>
            <a:pPr marL="342900" indent="-342900">
              <a:spcBef>
                <a:spcPts val="1200"/>
              </a:spcBef>
              <a:buFont typeface="Arial" panose="020B0604020202020204" pitchFamily="34" charset="0"/>
              <a:buChar char="•"/>
            </a:pPr>
            <a:r>
              <a:rPr lang="en-GB" sz="2000" b="1" dirty="0">
                <a:latin typeface="Trebuchet MS (Body)"/>
              </a:rPr>
              <a:t>Days Excluded must be used if the member did not work and will match the time period of the service lines.</a:t>
            </a:r>
          </a:p>
          <a:p>
            <a:pPr marL="342900" indent="-342900">
              <a:spcBef>
                <a:spcPts val="1200"/>
              </a:spcBef>
              <a:buFont typeface="Arial" panose="020B0604020202020204" pitchFamily="34" charset="0"/>
              <a:buChar char="•"/>
            </a:pPr>
            <a:endParaRPr lang="en-GB" sz="2000" b="1" kern="1200" dirty="0">
              <a:latin typeface="Trebuchet MS" panose="020B0603020202020204" pitchFamily="34" charset="0"/>
              <a:ea typeface="+mn-ea"/>
              <a:cs typeface="+mn-cs"/>
            </a:endParaRPr>
          </a:p>
          <a:p>
            <a:pPr marL="342900" indent="-342900">
              <a:spcBef>
                <a:spcPts val="1200"/>
              </a:spcBef>
              <a:buFont typeface="Arial" panose="020B0604020202020204" pitchFamily="34" charset="0"/>
              <a:buChar char="•"/>
            </a:pPr>
            <a:endParaRPr lang="en-GB" sz="2000" b="1" dirty="0">
              <a:latin typeface="Trebuchet MS" panose="020B0603020202020204" pitchFamily="34" charset="0"/>
            </a:endParaRPr>
          </a:p>
          <a:p>
            <a:pPr marL="342900" indent="-342900">
              <a:buFont typeface="Arial" panose="020B0604020202020204" pitchFamily="34" charset="0"/>
              <a:buChar char="•"/>
            </a:pPr>
            <a:endParaRPr lang="en-GB" b="1" dirty="0"/>
          </a:p>
        </p:txBody>
      </p:sp>
      <p:pic>
        <p:nvPicPr>
          <p:cNvPr id="4" name="Picture 3">
            <a:extLst>
              <a:ext uri="{FF2B5EF4-FFF2-40B4-BE49-F238E27FC236}">
                <a16:creationId xmlns:a16="http://schemas.microsoft.com/office/drawing/2014/main" id="{01066E0B-0A52-FAE5-E7F0-DA99B446C765}"/>
              </a:ext>
            </a:extLst>
          </p:cNvPr>
          <p:cNvPicPr>
            <a:picLocks noChangeAspect="1"/>
          </p:cNvPicPr>
          <p:nvPr/>
        </p:nvPicPr>
        <p:blipFill>
          <a:blip r:embed="rId3"/>
          <a:stretch>
            <a:fillRect/>
          </a:stretch>
        </p:blipFill>
        <p:spPr>
          <a:xfrm>
            <a:off x="354013" y="4883997"/>
            <a:ext cx="11435215" cy="1029709"/>
          </a:xfrm>
          <a:prstGeom prst="rect">
            <a:avLst/>
          </a:prstGeom>
        </p:spPr>
      </p:pic>
    </p:spTree>
    <p:extLst>
      <p:ext uri="{BB962C8B-B14F-4D97-AF65-F5344CB8AC3E}">
        <p14:creationId xmlns:p14="http://schemas.microsoft.com/office/powerpoint/2010/main" val="144409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06EA-83BC-5F9C-1B58-5C5DD1B41D1C}"/>
              </a:ext>
            </a:extLst>
          </p:cNvPr>
          <p:cNvSpPr>
            <a:spLocks noGrp="1"/>
          </p:cNvSpPr>
          <p:nvPr>
            <p:ph type="title"/>
          </p:nvPr>
        </p:nvSpPr>
        <p:spPr/>
        <p:txBody>
          <a:bodyPr>
            <a:noAutofit/>
          </a:bodyPr>
          <a:lstStyle/>
          <a:p>
            <a:r>
              <a:rPr lang="en-GB" b="1" dirty="0">
                <a:latin typeface="Trebuchet MS (Headings)"/>
              </a:rPr>
              <a:t>TR28’s</a:t>
            </a:r>
          </a:p>
        </p:txBody>
      </p:sp>
      <p:sp>
        <p:nvSpPr>
          <p:cNvPr id="3" name="Content Placeholder 2">
            <a:extLst>
              <a:ext uri="{FF2B5EF4-FFF2-40B4-BE49-F238E27FC236}">
                <a16:creationId xmlns:a16="http://schemas.microsoft.com/office/drawing/2014/main" id="{ED07B17C-0E23-B9F8-3D88-D8798E29E00D}"/>
              </a:ext>
            </a:extLst>
          </p:cNvPr>
          <p:cNvSpPr>
            <a:spLocks noGrp="1"/>
          </p:cNvSpPr>
          <p:nvPr>
            <p:ph sz="quarter" idx="11"/>
          </p:nvPr>
        </p:nvSpPr>
        <p:spPr>
          <a:xfrm>
            <a:off x="354008" y="1271526"/>
            <a:ext cx="5280981" cy="4572000"/>
          </a:xfrm>
        </p:spPr>
        <p:txBody>
          <a:bodyPr/>
          <a:lstStyle/>
          <a:p>
            <a:pPr marL="342900" indent="-342900">
              <a:buFont typeface="Arial" panose="020B0604020202020204" pitchFamily="34" charset="0"/>
              <a:buChar char="•"/>
            </a:pPr>
            <a:r>
              <a:rPr lang="en-GB" sz="1800" b="1" dirty="0">
                <a:latin typeface="Trebuchet MS (Body)"/>
              </a:rPr>
              <a:t>Can only be used for service prior to        on-boarding to MCR</a:t>
            </a:r>
          </a:p>
          <a:p>
            <a:pPr marL="342900" indent="-342900">
              <a:buFont typeface="Arial" panose="020B0604020202020204" pitchFamily="34" charset="0"/>
              <a:buChar char="•"/>
            </a:pPr>
            <a:r>
              <a:rPr lang="en-GB" sz="1800" b="1" dirty="0">
                <a:latin typeface="Trebuchet MS (Body)"/>
              </a:rPr>
              <a:t>Being used in place of MDC</a:t>
            </a:r>
          </a:p>
          <a:p>
            <a:pPr marL="342900" indent="-342900">
              <a:buFont typeface="Arial" panose="020B0604020202020204" pitchFamily="34" charset="0"/>
              <a:buChar char="•"/>
            </a:pPr>
            <a:r>
              <a:rPr lang="en-GB" sz="1800" b="1" dirty="0">
                <a:latin typeface="Trebuchet MS (Body)"/>
              </a:rPr>
              <a:t>Salary scale code – W00.</a:t>
            </a:r>
          </a:p>
          <a:p>
            <a:endParaRPr lang="en-GB" b="1" dirty="0">
              <a:latin typeface="Trebuchet MS (Body)"/>
            </a:endParaRPr>
          </a:p>
        </p:txBody>
      </p:sp>
    </p:spTree>
    <p:extLst>
      <p:ext uri="{BB962C8B-B14F-4D97-AF65-F5344CB8AC3E}">
        <p14:creationId xmlns:p14="http://schemas.microsoft.com/office/powerpoint/2010/main" val="149914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8340-0F7B-CEFD-C065-F54BB9CF238A}"/>
              </a:ext>
            </a:extLst>
          </p:cNvPr>
          <p:cNvSpPr>
            <a:spLocks noGrp="1"/>
          </p:cNvSpPr>
          <p:nvPr>
            <p:ph type="title"/>
          </p:nvPr>
        </p:nvSpPr>
        <p:spPr>
          <a:xfrm>
            <a:off x="6827025" y="959205"/>
            <a:ext cx="5028092" cy="602987"/>
          </a:xfrm>
        </p:spPr>
        <p:txBody>
          <a:bodyPr>
            <a:noAutofit/>
          </a:bodyPr>
          <a:lstStyle/>
          <a:p>
            <a:r>
              <a:rPr lang="en-GB" sz="3600" b="1" dirty="0">
                <a:latin typeface="Trebuchet MS (Headings)"/>
              </a:rPr>
              <a:t>April changes to MAT Academy Submission</a:t>
            </a:r>
          </a:p>
        </p:txBody>
      </p:sp>
      <p:sp>
        <p:nvSpPr>
          <p:cNvPr id="3" name="Content Placeholder 2">
            <a:extLst>
              <a:ext uri="{FF2B5EF4-FFF2-40B4-BE49-F238E27FC236}">
                <a16:creationId xmlns:a16="http://schemas.microsoft.com/office/drawing/2014/main" id="{41BC77BE-22DD-BBA1-F84F-9266E3474BE4}"/>
              </a:ext>
            </a:extLst>
          </p:cNvPr>
          <p:cNvSpPr>
            <a:spLocks noGrp="1"/>
          </p:cNvSpPr>
          <p:nvPr>
            <p:ph sz="quarter" idx="11"/>
          </p:nvPr>
        </p:nvSpPr>
        <p:spPr>
          <a:xfrm>
            <a:off x="6835046" y="1736397"/>
            <a:ext cx="4914994" cy="4572000"/>
          </a:xfrm>
        </p:spPr>
        <p:txBody>
          <a:bodyPr>
            <a:normAutofit/>
          </a:bodyPr>
          <a:lstStyle/>
          <a:p>
            <a:pPr marL="342900" lvl="0" indent="-342900">
              <a:buFont typeface="Symbol" panose="05050102010706020507" pitchFamily="18" charset="2"/>
              <a:buChar char=""/>
            </a:pPr>
            <a:r>
              <a:rPr lang="en-GB" sz="1800" b="1" dirty="0">
                <a:effectLst/>
                <a:latin typeface="Trebuchet MS (Body)"/>
                <a:ea typeface="Times New Roman" panose="02020603050405020304" pitchFamily="18" charset="0"/>
              </a:rPr>
              <a:t>From April, all Employers will need to choose their method of submitting to data to us if they are part of a Multi academy trust, there are two methods of submitting. </a:t>
            </a:r>
          </a:p>
          <a:p>
            <a:endParaRPr lang="en-GB" b="1" dirty="0">
              <a:latin typeface="Trebuchet MS (Body)"/>
            </a:endParaRPr>
          </a:p>
        </p:txBody>
      </p:sp>
    </p:spTree>
    <p:extLst>
      <p:ext uri="{BB962C8B-B14F-4D97-AF65-F5344CB8AC3E}">
        <p14:creationId xmlns:p14="http://schemas.microsoft.com/office/powerpoint/2010/main" val="2780562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96385-DD66-4D9C-A835-367C5844093A}"/>
              </a:ext>
            </a:extLst>
          </p:cNvPr>
          <p:cNvSpPr>
            <a:spLocks noGrp="1"/>
          </p:cNvSpPr>
          <p:nvPr>
            <p:ph type="title"/>
          </p:nvPr>
        </p:nvSpPr>
        <p:spPr>
          <a:xfrm>
            <a:off x="342958" y="560934"/>
            <a:ext cx="9765539" cy="678147"/>
          </a:xfrm>
        </p:spPr>
        <p:txBody>
          <a:bodyPr/>
          <a:lstStyle/>
          <a:p>
            <a:r>
              <a:rPr lang="en-GB" sz="4000" b="1" dirty="0">
                <a:solidFill>
                  <a:srgbClr val="003F72"/>
                </a:solidFill>
                <a:latin typeface="Trebuchet MS (Headings)"/>
              </a:rPr>
              <a:t>MAT submission </a:t>
            </a:r>
            <a:endParaRPr lang="en-GB" dirty="0">
              <a:latin typeface="Trebuchet MS (Headings)"/>
            </a:endParaRPr>
          </a:p>
        </p:txBody>
      </p:sp>
      <p:sp>
        <p:nvSpPr>
          <p:cNvPr id="107" name="Text Placeholder 5">
            <a:extLst>
              <a:ext uri="{FF2B5EF4-FFF2-40B4-BE49-F238E27FC236}">
                <a16:creationId xmlns:a16="http://schemas.microsoft.com/office/drawing/2014/main" id="{616C9AD6-C80E-A345-683B-91E0D8C88A06}"/>
              </a:ext>
            </a:extLst>
          </p:cNvPr>
          <p:cNvSpPr txBox="1">
            <a:spLocks/>
          </p:cNvSpPr>
          <p:nvPr/>
        </p:nvSpPr>
        <p:spPr>
          <a:xfrm>
            <a:off x="342958" y="1276349"/>
            <a:ext cx="5753041" cy="5115531"/>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285750" indent="-285750">
              <a:lnSpc>
                <a:spcPct val="120000"/>
              </a:lnSpc>
              <a:spcBef>
                <a:spcPts val="1200"/>
              </a:spcBef>
              <a:buFont typeface="Arial" panose="020B0604020202020204" pitchFamily="34" charset="0"/>
              <a:buChar char="•"/>
            </a:pPr>
            <a:r>
              <a:rPr lang="en-GB" sz="1800" b="1" dirty="0">
                <a:solidFill>
                  <a:srgbClr val="003F72"/>
                </a:solidFill>
                <a:latin typeface="Trebuchet MS (Body)"/>
              </a:rPr>
              <a:t>One submission under the MAT number (starting 751 XXXX) and a matching payment</a:t>
            </a:r>
          </a:p>
          <a:p>
            <a:pPr marL="285750" indent="-285750">
              <a:lnSpc>
                <a:spcPct val="120000"/>
              </a:lnSpc>
              <a:spcBef>
                <a:spcPts val="1200"/>
              </a:spcBef>
              <a:buFont typeface="Arial" panose="020B0604020202020204" pitchFamily="34" charset="0"/>
              <a:buChar char="•"/>
            </a:pPr>
            <a:r>
              <a:rPr lang="en-GB" sz="1800" b="1" dirty="0">
                <a:solidFill>
                  <a:srgbClr val="003F72"/>
                </a:solidFill>
                <a:latin typeface="Trebuchet MS (Body)"/>
              </a:rPr>
              <a:t>ALL establishments in the MAT MUST be included in the one file </a:t>
            </a:r>
          </a:p>
          <a:p>
            <a:pPr marL="285750" indent="-285750">
              <a:lnSpc>
                <a:spcPct val="120000"/>
              </a:lnSpc>
              <a:spcBef>
                <a:spcPts val="1200"/>
              </a:spcBef>
              <a:buFont typeface="Arial" panose="020B0604020202020204" pitchFamily="34" charset="0"/>
              <a:buChar char="•"/>
            </a:pPr>
            <a:r>
              <a:rPr lang="en-GB" sz="1800" b="1" dirty="0">
                <a:solidFill>
                  <a:srgbClr val="003F72"/>
                </a:solidFill>
                <a:latin typeface="Trebuchet MS (Body)"/>
              </a:rPr>
              <a:t>All members MUST be listed at the LA/</a:t>
            </a:r>
            <a:r>
              <a:rPr lang="en-GB" sz="1800" b="1" dirty="0" err="1">
                <a:solidFill>
                  <a:srgbClr val="003F72"/>
                </a:solidFill>
                <a:latin typeface="Trebuchet MS (Body)"/>
              </a:rPr>
              <a:t>Estb</a:t>
            </a:r>
            <a:r>
              <a:rPr lang="en-GB" sz="1800" b="1" dirty="0">
                <a:solidFill>
                  <a:srgbClr val="003F72"/>
                </a:solidFill>
                <a:latin typeface="Trebuchet MS (Body)"/>
              </a:rPr>
              <a:t> where they work </a:t>
            </a:r>
          </a:p>
          <a:p>
            <a:pPr marL="285750" indent="-285750">
              <a:lnSpc>
                <a:spcPct val="120000"/>
              </a:lnSpc>
              <a:spcBef>
                <a:spcPts val="1200"/>
              </a:spcBef>
              <a:buFont typeface="Arial" panose="020B0604020202020204" pitchFamily="34" charset="0"/>
              <a:buChar char="•"/>
            </a:pPr>
            <a:r>
              <a:rPr lang="en-GB" sz="1800" b="1" dirty="0">
                <a:solidFill>
                  <a:srgbClr val="003F72"/>
                </a:solidFill>
                <a:latin typeface="Trebuchet MS (Body)"/>
              </a:rPr>
              <a:t>Only centrally employed staff such as executive head supply staff should be reported with LA/</a:t>
            </a:r>
            <a:r>
              <a:rPr lang="en-GB" sz="1800" b="1" dirty="0" err="1">
                <a:solidFill>
                  <a:srgbClr val="003F72"/>
                </a:solidFill>
                <a:latin typeface="Trebuchet MS (Body)"/>
              </a:rPr>
              <a:t>Estab</a:t>
            </a:r>
            <a:r>
              <a:rPr lang="en-GB" sz="1800" b="1" dirty="0">
                <a:solidFill>
                  <a:srgbClr val="003F72"/>
                </a:solidFill>
                <a:latin typeface="Trebuchet MS (Body)"/>
              </a:rPr>
              <a:t> 715 XXXX</a:t>
            </a:r>
          </a:p>
          <a:p>
            <a:pPr marL="285750" indent="-285750">
              <a:lnSpc>
                <a:spcPct val="120000"/>
              </a:lnSpc>
              <a:spcBef>
                <a:spcPts val="1200"/>
              </a:spcBef>
              <a:buFont typeface="Arial" panose="020B0604020202020204" pitchFamily="34" charset="0"/>
              <a:buChar char="•"/>
            </a:pPr>
            <a:r>
              <a:rPr lang="en-GB" sz="1800" b="1" dirty="0">
                <a:solidFill>
                  <a:srgbClr val="003F72"/>
                </a:solidFill>
                <a:latin typeface="Trebuchet MS (Body)"/>
              </a:rPr>
              <a:t>One EOYC for the whole MAT will be required. </a:t>
            </a:r>
          </a:p>
          <a:p>
            <a:pPr marL="285750" indent="-285750">
              <a:buFont typeface="Arial" panose="020B0604020202020204" pitchFamily="34" charset="0"/>
              <a:buChar char="•"/>
            </a:pPr>
            <a:endParaRPr lang="en-GB" sz="1800" dirty="0">
              <a:latin typeface="Trebuchet MS (Body)"/>
            </a:endParaRPr>
          </a:p>
        </p:txBody>
      </p:sp>
      <p:grpSp>
        <p:nvGrpSpPr>
          <p:cNvPr id="3" name="Group 2">
            <a:extLst>
              <a:ext uri="{FF2B5EF4-FFF2-40B4-BE49-F238E27FC236}">
                <a16:creationId xmlns:a16="http://schemas.microsoft.com/office/drawing/2014/main" id="{4893C2CE-A47F-4EB0-26C5-8E0C033EDCA2}"/>
              </a:ext>
            </a:extLst>
          </p:cNvPr>
          <p:cNvGrpSpPr/>
          <p:nvPr/>
        </p:nvGrpSpPr>
        <p:grpSpPr>
          <a:xfrm>
            <a:off x="6719777" y="1541720"/>
            <a:ext cx="5295013" cy="4032503"/>
            <a:chOff x="961284" y="1772874"/>
            <a:chExt cx="4463897" cy="3312252"/>
          </a:xfrm>
          <a:solidFill>
            <a:srgbClr val="AC0071"/>
          </a:solidFill>
        </p:grpSpPr>
        <p:sp>
          <p:nvSpPr>
            <p:cNvPr id="4" name="Rectangle 3">
              <a:extLst>
                <a:ext uri="{FF2B5EF4-FFF2-40B4-BE49-F238E27FC236}">
                  <a16:creationId xmlns:a16="http://schemas.microsoft.com/office/drawing/2014/main" id="{297A4966-F6B2-E4DE-AEE6-ED6F5A20AD7A}"/>
                </a:ext>
              </a:extLst>
            </p:cNvPr>
            <p:cNvSpPr/>
            <p:nvPr/>
          </p:nvSpPr>
          <p:spPr>
            <a:xfrm>
              <a:off x="961620" y="4475526"/>
              <a:ext cx="953900" cy="609600"/>
            </a:xfrm>
            <a:prstGeom prst="rect">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Trebuchet MS" panose="020B0603020202020204"/>
                  <a:ea typeface="+mn-ea"/>
                  <a:cs typeface="+mn-cs"/>
                </a:rPr>
                <a:t>School D</a:t>
              </a:r>
            </a:p>
          </p:txBody>
        </p:sp>
        <p:sp>
          <p:nvSpPr>
            <p:cNvPr id="5" name="Rectangle 4">
              <a:extLst>
                <a:ext uri="{FF2B5EF4-FFF2-40B4-BE49-F238E27FC236}">
                  <a16:creationId xmlns:a16="http://schemas.microsoft.com/office/drawing/2014/main" id="{9C56D52E-A043-2BB0-08B2-464D4ACE033E}"/>
                </a:ext>
              </a:extLst>
            </p:cNvPr>
            <p:cNvSpPr/>
            <p:nvPr/>
          </p:nvSpPr>
          <p:spPr>
            <a:xfrm>
              <a:off x="961619" y="3548543"/>
              <a:ext cx="953900" cy="609600"/>
            </a:xfrm>
            <a:prstGeom prst="rect">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Trebuchet MS" panose="020B0603020202020204"/>
                  <a:ea typeface="+mn-ea"/>
                  <a:cs typeface="+mn-cs"/>
                </a:rPr>
                <a:t>School C</a:t>
              </a:r>
            </a:p>
          </p:txBody>
        </p:sp>
        <p:sp>
          <p:nvSpPr>
            <p:cNvPr id="6" name="Rectangle 5">
              <a:extLst>
                <a:ext uri="{FF2B5EF4-FFF2-40B4-BE49-F238E27FC236}">
                  <a16:creationId xmlns:a16="http://schemas.microsoft.com/office/drawing/2014/main" id="{3D1E142D-28D6-5E10-62DC-2C965888C614}"/>
                </a:ext>
              </a:extLst>
            </p:cNvPr>
            <p:cNvSpPr/>
            <p:nvPr/>
          </p:nvSpPr>
          <p:spPr>
            <a:xfrm>
              <a:off x="961620" y="2557244"/>
              <a:ext cx="953900" cy="609600"/>
            </a:xfrm>
            <a:prstGeom prst="rect">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Trebuchet MS" panose="020B0603020202020204"/>
                  <a:ea typeface="+mn-ea"/>
                  <a:cs typeface="+mn-cs"/>
                </a:rPr>
                <a:t>School B</a:t>
              </a:r>
            </a:p>
          </p:txBody>
        </p:sp>
        <p:sp>
          <p:nvSpPr>
            <p:cNvPr id="7" name="Rectangle 6">
              <a:extLst>
                <a:ext uri="{FF2B5EF4-FFF2-40B4-BE49-F238E27FC236}">
                  <a16:creationId xmlns:a16="http://schemas.microsoft.com/office/drawing/2014/main" id="{C21153C8-E5DA-E541-3476-0F7C4D28D852}"/>
                </a:ext>
              </a:extLst>
            </p:cNvPr>
            <p:cNvSpPr/>
            <p:nvPr/>
          </p:nvSpPr>
          <p:spPr>
            <a:xfrm>
              <a:off x="961284" y="1772874"/>
              <a:ext cx="954234" cy="609600"/>
            </a:xfrm>
            <a:prstGeom prst="rect">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Trebuchet MS" panose="020B0603020202020204"/>
                  <a:ea typeface="+mn-ea"/>
                  <a:cs typeface="+mn-cs"/>
                </a:rPr>
                <a:t>School A </a:t>
              </a:r>
            </a:p>
          </p:txBody>
        </p:sp>
        <p:sp>
          <p:nvSpPr>
            <p:cNvPr id="8" name="Rectangle 7">
              <a:extLst>
                <a:ext uri="{FF2B5EF4-FFF2-40B4-BE49-F238E27FC236}">
                  <a16:creationId xmlns:a16="http://schemas.microsoft.com/office/drawing/2014/main" id="{947B45FA-C860-B708-D286-E9F9C833D78B}"/>
                </a:ext>
              </a:extLst>
            </p:cNvPr>
            <p:cNvSpPr/>
            <p:nvPr/>
          </p:nvSpPr>
          <p:spPr>
            <a:xfrm>
              <a:off x="2223811" y="2779553"/>
              <a:ext cx="1149998" cy="1193778"/>
            </a:xfrm>
            <a:prstGeom prst="rect">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Trebuchet MS" panose="020B0603020202020204"/>
                  <a:ea typeface="+mn-ea"/>
                  <a:cs typeface="+mn-cs"/>
                </a:rPr>
                <a:t>Multi Academy Trust</a:t>
              </a:r>
            </a:p>
          </p:txBody>
        </p:sp>
        <p:cxnSp>
          <p:nvCxnSpPr>
            <p:cNvPr id="9" name="Straight Connector 8">
              <a:extLst>
                <a:ext uri="{FF2B5EF4-FFF2-40B4-BE49-F238E27FC236}">
                  <a16:creationId xmlns:a16="http://schemas.microsoft.com/office/drawing/2014/main" id="{F83976DC-898E-89A3-4BE3-6377DE1AE6C5}"/>
                </a:ext>
              </a:extLst>
            </p:cNvPr>
            <p:cNvCxnSpPr>
              <a:cxnSpLocks/>
            </p:cNvCxnSpPr>
            <p:nvPr/>
          </p:nvCxnSpPr>
          <p:spPr>
            <a:xfrm>
              <a:off x="2095182" y="2182535"/>
              <a:ext cx="0" cy="2667699"/>
            </a:xfrm>
            <a:prstGeom prst="line">
              <a:avLst/>
            </a:prstGeom>
            <a:grpFill/>
            <a:ln w="19050" cap="flat" cmpd="sng" algn="ctr">
              <a:solidFill>
                <a:srgbClr val="003F72"/>
              </a:solidFill>
              <a:prstDash val="solid"/>
              <a:miter lim="800000"/>
            </a:ln>
            <a:effectLst/>
          </p:spPr>
        </p:cxnSp>
        <p:cxnSp>
          <p:nvCxnSpPr>
            <p:cNvPr id="10" name="Straight Connector 9">
              <a:extLst>
                <a:ext uri="{FF2B5EF4-FFF2-40B4-BE49-F238E27FC236}">
                  <a16:creationId xmlns:a16="http://schemas.microsoft.com/office/drawing/2014/main" id="{9BF2426A-5D34-C639-FF37-3E03CC0569D9}"/>
                </a:ext>
              </a:extLst>
            </p:cNvPr>
            <p:cNvCxnSpPr>
              <a:cxnSpLocks/>
            </p:cNvCxnSpPr>
            <p:nvPr/>
          </p:nvCxnSpPr>
          <p:spPr>
            <a:xfrm>
              <a:off x="3512921" y="2585714"/>
              <a:ext cx="0" cy="1676528"/>
            </a:xfrm>
            <a:prstGeom prst="line">
              <a:avLst/>
            </a:prstGeom>
            <a:grpFill/>
            <a:ln w="19050" cap="flat" cmpd="sng" algn="ctr">
              <a:solidFill>
                <a:srgbClr val="003F72"/>
              </a:solidFill>
              <a:prstDash val="solid"/>
              <a:miter lim="800000"/>
            </a:ln>
            <a:effectLst/>
          </p:spPr>
        </p:cxnSp>
        <p:cxnSp>
          <p:nvCxnSpPr>
            <p:cNvPr id="11" name="Straight Connector 10">
              <a:extLst>
                <a:ext uri="{FF2B5EF4-FFF2-40B4-BE49-F238E27FC236}">
                  <a16:creationId xmlns:a16="http://schemas.microsoft.com/office/drawing/2014/main" id="{B09EC017-9FA1-28C7-AF63-402113CF193F}"/>
                </a:ext>
              </a:extLst>
            </p:cNvPr>
            <p:cNvCxnSpPr>
              <a:cxnSpLocks/>
            </p:cNvCxnSpPr>
            <p:nvPr/>
          </p:nvCxnSpPr>
          <p:spPr>
            <a:xfrm>
              <a:off x="1915518" y="2182535"/>
              <a:ext cx="183161" cy="0"/>
            </a:xfrm>
            <a:prstGeom prst="line">
              <a:avLst/>
            </a:prstGeom>
            <a:grpFill/>
            <a:ln w="19050" cap="flat" cmpd="sng" algn="ctr">
              <a:solidFill>
                <a:srgbClr val="003F72"/>
              </a:solidFill>
              <a:prstDash val="solid"/>
              <a:miter lim="800000"/>
            </a:ln>
            <a:effectLst/>
          </p:spPr>
        </p:cxnSp>
        <p:cxnSp>
          <p:nvCxnSpPr>
            <p:cNvPr id="12" name="Straight Connector 11">
              <a:extLst>
                <a:ext uri="{FF2B5EF4-FFF2-40B4-BE49-F238E27FC236}">
                  <a16:creationId xmlns:a16="http://schemas.microsoft.com/office/drawing/2014/main" id="{93D6C6F8-ABC4-FB58-A8D8-8EBACD42525A}"/>
                </a:ext>
              </a:extLst>
            </p:cNvPr>
            <p:cNvCxnSpPr>
              <a:cxnSpLocks/>
            </p:cNvCxnSpPr>
            <p:nvPr/>
          </p:nvCxnSpPr>
          <p:spPr>
            <a:xfrm>
              <a:off x="1915518" y="2839674"/>
              <a:ext cx="183161" cy="0"/>
            </a:xfrm>
            <a:prstGeom prst="line">
              <a:avLst/>
            </a:prstGeom>
            <a:grpFill/>
            <a:ln w="19050" cap="flat" cmpd="sng" algn="ctr">
              <a:solidFill>
                <a:srgbClr val="003F72"/>
              </a:solidFill>
              <a:prstDash val="solid"/>
              <a:miter lim="800000"/>
            </a:ln>
            <a:effectLst/>
          </p:spPr>
        </p:cxnSp>
        <p:cxnSp>
          <p:nvCxnSpPr>
            <p:cNvPr id="13" name="Straight Connector 12">
              <a:extLst>
                <a:ext uri="{FF2B5EF4-FFF2-40B4-BE49-F238E27FC236}">
                  <a16:creationId xmlns:a16="http://schemas.microsoft.com/office/drawing/2014/main" id="{CD523B82-4109-DBE4-E776-F2B99B574B2E}"/>
                </a:ext>
              </a:extLst>
            </p:cNvPr>
            <p:cNvCxnSpPr>
              <a:cxnSpLocks/>
            </p:cNvCxnSpPr>
            <p:nvPr/>
          </p:nvCxnSpPr>
          <p:spPr>
            <a:xfrm>
              <a:off x="1915518" y="3865925"/>
              <a:ext cx="183161" cy="0"/>
            </a:xfrm>
            <a:prstGeom prst="line">
              <a:avLst/>
            </a:prstGeom>
            <a:grpFill/>
            <a:ln w="19050" cap="flat" cmpd="sng" algn="ctr">
              <a:solidFill>
                <a:srgbClr val="003F72"/>
              </a:solidFill>
              <a:prstDash val="solid"/>
              <a:miter lim="800000"/>
            </a:ln>
            <a:effectLst/>
          </p:spPr>
        </p:cxnSp>
        <p:cxnSp>
          <p:nvCxnSpPr>
            <p:cNvPr id="14" name="Straight Connector 13">
              <a:extLst>
                <a:ext uri="{FF2B5EF4-FFF2-40B4-BE49-F238E27FC236}">
                  <a16:creationId xmlns:a16="http://schemas.microsoft.com/office/drawing/2014/main" id="{F8D2EE48-1A1F-3F93-1848-F4148024AB03}"/>
                </a:ext>
              </a:extLst>
            </p:cNvPr>
            <p:cNvCxnSpPr>
              <a:cxnSpLocks/>
            </p:cNvCxnSpPr>
            <p:nvPr/>
          </p:nvCxnSpPr>
          <p:spPr>
            <a:xfrm>
              <a:off x="1912021" y="4862817"/>
              <a:ext cx="183161" cy="0"/>
            </a:xfrm>
            <a:prstGeom prst="line">
              <a:avLst/>
            </a:prstGeom>
            <a:grpFill/>
            <a:ln w="19050" cap="flat" cmpd="sng" algn="ctr">
              <a:solidFill>
                <a:srgbClr val="003F72"/>
              </a:solidFill>
              <a:prstDash val="solid"/>
              <a:miter lim="800000"/>
            </a:ln>
            <a:effectLst/>
          </p:spPr>
        </p:cxnSp>
        <p:cxnSp>
          <p:nvCxnSpPr>
            <p:cNvPr id="15" name="Straight Arrow Connector 14">
              <a:extLst>
                <a:ext uri="{FF2B5EF4-FFF2-40B4-BE49-F238E27FC236}">
                  <a16:creationId xmlns:a16="http://schemas.microsoft.com/office/drawing/2014/main" id="{18AA597C-ED5F-D99A-E429-BB756E6A75CD}"/>
                </a:ext>
              </a:extLst>
            </p:cNvPr>
            <p:cNvCxnSpPr>
              <a:cxnSpLocks/>
            </p:cNvCxnSpPr>
            <p:nvPr/>
          </p:nvCxnSpPr>
          <p:spPr>
            <a:xfrm>
              <a:off x="2095182" y="3374028"/>
              <a:ext cx="113250" cy="0"/>
            </a:xfrm>
            <a:prstGeom prst="straightConnector1">
              <a:avLst/>
            </a:prstGeom>
            <a:grpFill/>
            <a:ln w="19050" cap="flat" cmpd="sng" algn="ctr">
              <a:solidFill>
                <a:srgbClr val="003F72"/>
              </a:solidFill>
              <a:prstDash val="solid"/>
              <a:miter lim="800000"/>
              <a:tailEnd type="triangle"/>
            </a:ln>
            <a:effectLst/>
          </p:spPr>
        </p:cxnSp>
        <p:sp>
          <p:nvSpPr>
            <p:cNvPr id="16" name="Rectangle 15">
              <a:extLst>
                <a:ext uri="{FF2B5EF4-FFF2-40B4-BE49-F238E27FC236}">
                  <a16:creationId xmlns:a16="http://schemas.microsoft.com/office/drawing/2014/main" id="{0F199FFC-7F1A-3C7D-DFBA-685641E9C8FE}"/>
                </a:ext>
              </a:extLst>
            </p:cNvPr>
            <p:cNvSpPr/>
            <p:nvPr/>
          </p:nvSpPr>
          <p:spPr>
            <a:xfrm>
              <a:off x="3703266" y="2237925"/>
              <a:ext cx="1004331" cy="681216"/>
            </a:xfrm>
            <a:prstGeom prst="rect">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Trebuchet MS" panose="020B0603020202020204"/>
                  <a:ea typeface="+mn-ea"/>
                  <a:cs typeface="+mn-cs"/>
                </a:rPr>
                <a:t>One MCR submission</a:t>
              </a:r>
            </a:p>
          </p:txBody>
        </p:sp>
        <p:sp>
          <p:nvSpPr>
            <p:cNvPr id="17" name="Content Placeholder 48">
              <a:extLst>
                <a:ext uri="{FF2B5EF4-FFF2-40B4-BE49-F238E27FC236}">
                  <a16:creationId xmlns:a16="http://schemas.microsoft.com/office/drawing/2014/main" id="{3F6063D9-9DDC-7E16-2833-D58CC0C67711}"/>
                </a:ext>
              </a:extLst>
            </p:cNvPr>
            <p:cNvSpPr txBox="1">
              <a:spLocks/>
            </p:cNvSpPr>
            <p:nvPr/>
          </p:nvSpPr>
          <p:spPr>
            <a:xfrm>
              <a:off x="3694710" y="3973332"/>
              <a:ext cx="1004327" cy="609600"/>
            </a:xfrm>
            <a:prstGeom prst="rect">
              <a:avLst/>
            </a:prstGeom>
            <a:grpFill/>
            <a:ln/>
          </p:spPr>
          <p:style>
            <a:lnRef idx="0">
              <a:schemeClr val="accent1"/>
            </a:lnRef>
            <a:fillRef idx="3">
              <a:schemeClr val="accent1"/>
            </a:fillRef>
            <a:effectRef idx="3">
              <a:schemeClr val="accent1"/>
            </a:effectRef>
            <a:fontRef idx="minor">
              <a:schemeClr val="lt1"/>
            </a:fontRef>
          </p:style>
          <p:txBody>
            <a:bodyPr rtlCol="0" anchor="ctr">
              <a:noAutofit/>
            </a:bodyPr>
            <a:lst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lt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lt1"/>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lt1"/>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lt1"/>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lt1"/>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lt1"/>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lt1"/>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lt1"/>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white"/>
                  </a:solidFill>
                  <a:effectLst/>
                  <a:uLnTx/>
                  <a:uFillTx/>
                  <a:latin typeface="Trebuchet MS" panose="020B0603020202020204"/>
                  <a:ea typeface="+mn-ea"/>
                  <a:cs typeface="+mn-cs"/>
                </a:rPr>
                <a:t>One payment</a:t>
              </a:r>
            </a:p>
          </p:txBody>
        </p:sp>
        <p:cxnSp>
          <p:nvCxnSpPr>
            <p:cNvPr id="18" name="Straight Arrow Connector 17">
              <a:extLst>
                <a:ext uri="{FF2B5EF4-FFF2-40B4-BE49-F238E27FC236}">
                  <a16:creationId xmlns:a16="http://schemas.microsoft.com/office/drawing/2014/main" id="{06D906E6-B215-6C98-790D-065BBAA4E0DA}"/>
                </a:ext>
              </a:extLst>
            </p:cNvPr>
            <p:cNvCxnSpPr>
              <a:cxnSpLocks/>
            </p:cNvCxnSpPr>
            <p:nvPr/>
          </p:nvCxnSpPr>
          <p:spPr>
            <a:xfrm>
              <a:off x="3512921" y="2585714"/>
              <a:ext cx="168128" cy="0"/>
            </a:xfrm>
            <a:prstGeom prst="straightConnector1">
              <a:avLst/>
            </a:prstGeom>
            <a:grpFill/>
            <a:ln w="19050" cap="flat" cmpd="sng" algn="ctr">
              <a:solidFill>
                <a:srgbClr val="003F72"/>
              </a:solidFill>
              <a:prstDash val="solid"/>
              <a:miter lim="800000"/>
              <a:tailEnd type="triangle"/>
            </a:ln>
            <a:effectLst/>
          </p:spPr>
        </p:cxnSp>
        <p:cxnSp>
          <p:nvCxnSpPr>
            <p:cNvPr id="19" name="Straight Arrow Connector 18">
              <a:extLst>
                <a:ext uri="{FF2B5EF4-FFF2-40B4-BE49-F238E27FC236}">
                  <a16:creationId xmlns:a16="http://schemas.microsoft.com/office/drawing/2014/main" id="{4F30C5D3-0FF2-5117-B8F3-55F739B02AD0}"/>
                </a:ext>
              </a:extLst>
            </p:cNvPr>
            <p:cNvCxnSpPr>
              <a:cxnSpLocks/>
            </p:cNvCxnSpPr>
            <p:nvPr/>
          </p:nvCxnSpPr>
          <p:spPr>
            <a:xfrm>
              <a:off x="3512921" y="4262242"/>
              <a:ext cx="168128" cy="0"/>
            </a:xfrm>
            <a:prstGeom prst="straightConnector1">
              <a:avLst/>
            </a:prstGeom>
            <a:grpFill/>
            <a:ln w="19050" cap="flat" cmpd="sng" algn="ctr">
              <a:solidFill>
                <a:srgbClr val="003F72"/>
              </a:solidFill>
              <a:prstDash val="solid"/>
              <a:miter lim="800000"/>
              <a:tailEnd type="triangle"/>
            </a:ln>
            <a:effectLst/>
          </p:spPr>
        </p:cxnSp>
        <p:cxnSp>
          <p:nvCxnSpPr>
            <p:cNvPr id="20" name="Straight Arrow Connector 19">
              <a:extLst>
                <a:ext uri="{FF2B5EF4-FFF2-40B4-BE49-F238E27FC236}">
                  <a16:creationId xmlns:a16="http://schemas.microsoft.com/office/drawing/2014/main" id="{72315965-5FA6-A3FA-E232-4CF9B155562A}"/>
                </a:ext>
              </a:extLst>
            </p:cNvPr>
            <p:cNvCxnSpPr>
              <a:cxnSpLocks/>
            </p:cNvCxnSpPr>
            <p:nvPr/>
          </p:nvCxnSpPr>
          <p:spPr>
            <a:xfrm>
              <a:off x="3373809" y="3374028"/>
              <a:ext cx="113250" cy="0"/>
            </a:xfrm>
            <a:prstGeom prst="straightConnector1">
              <a:avLst/>
            </a:prstGeom>
            <a:grpFill/>
            <a:ln w="19050" cap="flat" cmpd="sng" algn="ctr">
              <a:solidFill>
                <a:srgbClr val="003F72"/>
              </a:solidFill>
              <a:prstDash val="solid"/>
              <a:miter lim="800000"/>
              <a:tailEnd type="triangle"/>
            </a:ln>
            <a:effectLst/>
          </p:spPr>
        </p:cxnSp>
        <p:sp>
          <p:nvSpPr>
            <p:cNvPr id="29" name="Rectangle 28">
              <a:extLst>
                <a:ext uri="{FF2B5EF4-FFF2-40B4-BE49-F238E27FC236}">
                  <a16:creationId xmlns:a16="http://schemas.microsoft.com/office/drawing/2014/main" id="{135A4ECC-01C8-DE6A-C510-556DAC3404DC}"/>
                </a:ext>
              </a:extLst>
            </p:cNvPr>
            <p:cNvSpPr/>
            <p:nvPr/>
          </p:nvSpPr>
          <p:spPr>
            <a:xfrm>
              <a:off x="4336265" y="3069228"/>
              <a:ext cx="1088916" cy="716238"/>
            </a:xfrm>
            <a:prstGeom prst="rect">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br>
                <a:rPr kumimoji="0" lang="en-GB" sz="1200" b="0" i="0" u="none" strike="noStrike" kern="0" cap="none" spc="0" normalizeH="0" baseline="0" noProof="0" dirty="0">
                  <a:ln>
                    <a:noFill/>
                  </a:ln>
                  <a:solidFill>
                    <a:prstClr val="white"/>
                  </a:solidFill>
                  <a:effectLst/>
                  <a:uLnTx/>
                  <a:uFillTx/>
                  <a:latin typeface="Trebuchet MS" panose="020B0603020202020204"/>
                  <a:ea typeface="+mn-ea"/>
                  <a:cs typeface="+mn-cs"/>
                </a:rPr>
              </a:br>
              <a:r>
                <a:rPr kumimoji="0" lang="en-GB" sz="1200" b="0" i="0" u="none" strike="noStrike" kern="0" cap="none" spc="0" normalizeH="0" baseline="0" noProof="0" dirty="0">
                  <a:ln>
                    <a:noFill/>
                  </a:ln>
                  <a:solidFill>
                    <a:prstClr val="white"/>
                  </a:solidFill>
                  <a:effectLst/>
                  <a:uLnTx/>
                  <a:uFillTx/>
                  <a:latin typeface="Trebuchet MS" panose="020B0603020202020204"/>
                  <a:ea typeface="+mn-ea"/>
                  <a:cs typeface="+mn-cs"/>
                </a:rPr>
                <a:t>Recorded against the MAT record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cxnSp>
          <p:nvCxnSpPr>
            <p:cNvPr id="55" name="Straight Connector 54">
              <a:extLst>
                <a:ext uri="{FF2B5EF4-FFF2-40B4-BE49-F238E27FC236}">
                  <a16:creationId xmlns:a16="http://schemas.microsoft.com/office/drawing/2014/main" id="{CF6CC725-5E0D-2329-8375-F9BB19DE06A1}"/>
                </a:ext>
              </a:extLst>
            </p:cNvPr>
            <p:cNvCxnSpPr>
              <a:cxnSpLocks/>
            </p:cNvCxnSpPr>
            <p:nvPr/>
          </p:nvCxnSpPr>
          <p:spPr>
            <a:xfrm>
              <a:off x="4025363" y="2919140"/>
              <a:ext cx="5951" cy="1054191"/>
            </a:xfrm>
            <a:prstGeom prst="line">
              <a:avLst/>
            </a:prstGeom>
            <a:grpFill/>
            <a:ln w="19050" cap="flat" cmpd="sng" algn="ctr">
              <a:solidFill>
                <a:srgbClr val="003F72"/>
              </a:solidFill>
              <a:prstDash val="solid"/>
              <a:miter lim="800000"/>
            </a:ln>
            <a:effectLst/>
          </p:spPr>
        </p:cxnSp>
        <p:cxnSp>
          <p:nvCxnSpPr>
            <p:cNvPr id="56" name="Straight Arrow Connector 55">
              <a:extLst>
                <a:ext uri="{FF2B5EF4-FFF2-40B4-BE49-F238E27FC236}">
                  <a16:creationId xmlns:a16="http://schemas.microsoft.com/office/drawing/2014/main" id="{DF41BA27-B3C1-F795-D0CC-A698FED59F71}"/>
                </a:ext>
              </a:extLst>
            </p:cNvPr>
            <p:cNvCxnSpPr>
              <a:cxnSpLocks/>
              <a:endCxn id="29" idx="1"/>
            </p:cNvCxnSpPr>
            <p:nvPr/>
          </p:nvCxnSpPr>
          <p:spPr>
            <a:xfrm>
              <a:off x="4025363" y="3423038"/>
              <a:ext cx="310902" cy="4309"/>
            </a:xfrm>
            <a:prstGeom prst="straightConnector1">
              <a:avLst/>
            </a:prstGeom>
            <a:grpFill/>
            <a:ln w="19050" cap="flat" cmpd="sng" algn="ctr">
              <a:solidFill>
                <a:srgbClr val="003F72"/>
              </a:solidFill>
              <a:prstDash val="solid"/>
              <a:miter lim="800000"/>
              <a:tailEnd type="triangle"/>
            </a:ln>
            <a:effectLst/>
          </p:spPr>
        </p:cxnSp>
      </p:grpSp>
    </p:spTree>
    <p:extLst>
      <p:ext uri="{BB962C8B-B14F-4D97-AF65-F5344CB8AC3E}">
        <p14:creationId xmlns:p14="http://schemas.microsoft.com/office/powerpoint/2010/main" val="86771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7C20-204C-FBB9-EC41-05F7818D368E}"/>
              </a:ext>
            </a:extLst>
          </p:cNvPr>
          <p:cNvSpPr>
            <a:spLocks noGrp="1"/>
          </p:cNvSpPr>
          <p:nvPr>
            <p:ph type="title"/>
          </p:nvPr>
        </p:nvSpPr>
        <p:spPr>
          <a:xfrm>
            <a:off x="345993" y="557276"/>
            <a:ext cx="6222232" cy="602987"/>
          </a:xfrm>
        </p:spPr>
        <p:txBody>
          <a:bodyPr>
            <a:normAutofit fontScale="90000"/>
          </a:bodyPr>
          <a:lstStyle/>
          <a:p>
            <a:r>
              <a:rPr kumimoji="0" lang="en-GB" b="1" i="0" u="sng" strike="noStrike" kern="1200" cap="none" spc="0" normalizeH="0" baseline="0" noProof="0" dirty="0">
                <a:ln>
                  <a:noFill/>
                </a:ln>
                <a:solidFill>
                  <a:prstClr val="white"/>
                </a:solidFill>
                <a:effectLst/>
                <a:uLnTx/>
                <a:uFillTx/>
                <a:latin typeface="Trebuchet MS" panose="020B0603020202020204"/>
                <a:ea typeface="+mj-ea"/>
                <a:cs typeface="+mj-cs"/>
              </a:rPr>
              <a:t>Method 1 - MAT Submission</a:t>
            </a:r>
            <a:endParaRPr lang="en-GB" sz="4400" dirty="0"/>
          </a:p>
        </p:txBody>
      </p:sp>
      <p:sp>
        <p:nvSpPr>
          <p:cNvPr id="4" name="Content Placeholder 2">
            <a:extLst>
              <a:ext uri="{FF2B5EF4-FFF2-40B4-BE49-F238E27FC236}">
                <a16:creationId xmlns:a16="http://schemas.microsoft.com/office/drawing/2014/main" id="{2314A142-87B6-FD1B-9C66-4FA7FCA39539}"/>
              </a:ext>
            </a:extLst>
          </p:cNvPr>
          <p:cNvSpPr>
            <a:spLocks noGrp="1"/>
          </p:cNvSpPr>
          <p:nvPr>
            <p:ph sz="quarter" idx="11"/>
          </p:nvPr>
        </p:nvSpPr>
        <p:spPr>
          <a:xfrm>
            <a:off x="339128" y="1277595"/>
            <a:ext cx="11552607" cy="5461000"/>
          </a:xfrm>
        </p:spPr>
        <p:txBody>
          <a:bodyPr>
            <a:normAutofit/>
          </a:bodyPr>
          <a:lstStyle/>
          <a:p>
            <a:pPr marL="0" indent="0">
              <a:buNone/>
            </a:pPr>
            <a:r>
              <a:rPr lang="en-GB" b="1" u="sng" dirty="0">
                <a:latin typeface="Trebuchet MS" panose="020B0603020202020204" pitchFamily="34" charset="0"/>
              </a:rPr>
              <a:t>MDC key points:</a:t>
            </a:r>
          </a:p>
          <a:p>
            <a:pPr marL="0" indent="0">
              <a:buNone/>
            </a:pPr>
            <a:r>
              <a:rPr lang="en-GB" b="1" u="sng" dirty="0">
                <a:latin typeface="Trebuchet MS" panose="020B0603020202020204" pitchFamily="34" charset="0"/>
              </a:rPr>
              <a:t>  </a:t>
            </a:r>
          </a:p>
          <a:p>
            <a:pPr marL="171450" indent="-171450">
              <a:buFont typeface="Arial" panose="020B0604020202020204" pitchFamily="34" charset="0"/>
              <a:buChar char="•"/>
            </a:pPr>
            <a:r>
              <a:rPr lang="en-GB" b="1" dirty="0">
                <a:latin typeface="Trebuchet MS" panose="020B0603020202020204" pitchFamily="34" charset="0"/>
              </a:rPr>
              <a:t>All associated establishments within the MAT must be on the MDC file and included on the contribution slip and payment</a:t>
            </a:r>
          </a:p>
          <a:p>
            <a:pPr marL="171450" indent="-171450">
              <a:buFont typeface="Arial" panose="020B0604020202020204" pitchFamily="34" charset="0"/>
              <a:buChar char="•"/>
            </a:pPr>
            <a:endParaRPr lang="en-GB" b="1" dirty="0">
              <a:latin typeface="Trebuchet MS" panose="020B0603020202020204" pitchFamily="34" charset="0"/>
            </a:endParaRPr>
          </a:p>
          <a:p>
            <a:pPr marL="171450" indent="-171450">
              <a:buFont typeface="Arial" panose="020B0604020202020204" pitchFamily="34" charset="0"/>
              <a:buChar char="•"/>
            </a:pPr>
            <a:r>
              <a:rPr lang="en-GB" b="1" dirty="0">
                <a:latin typeface="Trebuchet MS" panose="020B0603020202020204" pitchFamily="34" charset="0"/>
              </a:rPr>
              <a:t>Any new establishments joining a MAT would need to still be submitting data via MDC method for you to continue MAT submission, if they are already on MCR you would need to contact Teacher’s Pensions if you wished to continue with MAT submission to arrange for all establishments to be submitting on MDC</a:t>
            </a:r>
          </a:p>
          <a:p>
            <a:pPr marL="171450" indent="-171450">
              <a:buFont typeface="Arial" panose="020B0604020202020204" pitchFamily="34" charset="0"/>
              <a:buChar char="•"/>
            </a:pPr>
            <a:endParaRPr lang="en-GB" b="1" dirty="0">
              <a:latin typeface="Trebuchet MS" panose="020B0603020202020204" pitchFamily="34" charset="0"/>
            </a:endParaRPr>
          </a:p>
          <a:p>
            <a:pPr marL="171450" indent="-171450">
              <a:buFont typeface="Arial" panose="020B0604020202020204" pitchFamily="34" charset="0"/>
              <a:buChar char="•"/>
            </a:pPr>
            <a:r>
              <a:rPr lang="en-GB" b="1" dirty="0">
                <a:latin typeface="Trebuchet MS" panose="020B0603020202020204" pitchFamily="34" charset="0"/>
              </a:rPr>
              <a:t>Although you can submit one file under the 751 number, each row of data must contain the LA and Establishment number of the academy where the member is employed. </a:t>
            </a:r>
          </a:p>
          <a:p>
            <a:pPr marL="171450" indent="-171450">
              <a:buFont typeface="Arial" panose="020B0604020202020204" pitchFamily="34" charset="0"/>
              <a:buChar char="•"/>
            </a:pPr>
            <a:endParaRPr lang="en-GB" b="1" dirty="0">
              <a:latin typeface="Trebuchet MS" panose="020B0603020202020204" pitchFamily="34" charset="0"/>
            </a:endParaRPr>
          </a:p>
          <a:p>
            <a:pPr marL="171450" indent="-171450">
              <a:buFont typeface="Arial" panose="020B0604020202020204" pitchFamily="34" charset="0"/>
              <a:buChar char="•"/>
            </a:pPr>
            <a:r>
              <a:rPr lang="en-GB" b="1" dirty="0">
                <a:latin typeface="Trebuchet MS" panose="020B0603020202020204" pitchFamily="34" charset="0"/>
              </a:rPr>
              <a:t>Only centrally employed staff, such as an Executive Head or Supply, will hold an LA and Establishment number of the MAT (i.e. 751/</a:t>
            </a:r>
            <a:r>
              <a:rPr lang="en-GB" b="1" dirty="0" err="1">
                <a:latin typeface="Trebuchet MS" panose="020B0603020202020204" pitchFamily="34" charset="0"/>
              </a:rPr>
              <a:t>xxxx</a:t>
            </a:r>
            <a:r>
              <a:rPr lang="en-GB" b="1" dirty="0">
                <a:latin typeface="Trebuchet MS" panose="020B0603020202020204" pitchFamily="34" charset="0"/>
              </a:rPr>
              <a:t>)</a:t>
            </a:r>
          </a:p>
        </p:txBody>
      </p:sp>
    </p:spTree>
    <p:extLst>
      <p:ext uri="{BB962C8B-B14F-4D97-AF65-F5344CB8AC3E}">
        <p14:creationId xmlns:p14="http://schemas.microsoft.com/office/powerpoint/2010/main" val="410541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4094FA-2FE1-1381-321C-6DB3910E72FD}"/>
              </a:ext>
            </a:extLst>
          </p:cNvPr>
          <p:cNvSpPr txBox="1"/>
          <p:nvPr/>
        </p:nvSpPr>
        <p:spPr>
          <a:xfrm>
            <a:off x="360608" y="1288053"/>
            <a:ext cx="10831133" cy="3477875"/>
          </a:xfrm>
          <a:prstGeom prst="rect">
            <a:avLst/>
          </a:prstGeom>
          <a:noFill/>
        </p:spPr>
        <p:txBody>
          <a:bodyPr wrap="square">
            <a:spAutoFit/>
          </a:bodyPr>
          <a:lstStyle/>
          <a:p>
            <a:r>
              <a:rPr lang="en-GB" sz="2000" b="1" u="sng" dirty="0">
                <a:latin typeface="Trebuchet MS" panose="020B0603020202020204" pitchFamily="34" charset="0"/>
              </a:rPr>
              <a:t>MCR key points</a:t>
            </a:r>
          </a:p>
          <a:p>
            <a:endParaRPr lang="en-GB" sz="2000" b="1" u="sng" dirty="0">
              <a:latin typeface="Trebuchet MS" panose="020B0603020202020204" pitchFamily="34" charset="0"/>
            </a:endParaRPr>
          </a:p>
          <a:p>
            <a:pPr marL="171450" indent="-171450">
              <a:buFont typeface="Arial" panose="020B0604020202020204" pitchFamily="34" charset="0"/>
              <a:buChar char="•"/>
            </a:pPr>
            <a:r>
              <a:rPr lang="en-GB" sz="2000" b="1" dirty="0">
                <a:latin typeface="Trebuchet MS" panose="020B0603020202020204" pitchFamily="34" charset="0"/>
              </a:rPr>
              <a:t>All the data for your academies and centralised staff is supplied on one single MCR file under the 751 number</a:t>
            </a:r>
          </a:p>
          <a:p>
            <a:pPr marL="171450" indent="-171450">
              <a:buFont typeface="Arial" panose="020B0604020202020204" pitchFamily="34" charset="0"/>
              <a:buChar char="•"/>
            </a:pPr>
            <a:endParaRPr lang="en-GB" sz="2000" b="1" dirty="0">
              <a:latin typeface="Trebuchet MS" panose="020B0603020202020204" pitchFamily="34" charset="0"/>
            </a:endParaRPr>
          </a:p>
          <a:p>
            <a:pPr marL="171450" indent="-171450">
              <a:buFont typeface="Arial" panose="020B0604020202020204" pitchFamily="34" charset="0"/>
              <a:buChar char="•"/>
            </a:pPr>
            <a:r>
              <a:rPr lang="en-GB" sz="2000" b="1" dirty="0">
                <a:latin typeface="Trebuchet MS" panose="020B0603020202020204" pitchFamily="34" charset="0"/>
              </a:rPr>
              <a:t>Any new establishments joining the MAT would need to move to MCR</a:t>
            </a:r>
          </a:p>
          <a:p>
            <a:pPr marL="171450" indent="-171450">
              <a:buFont typeface="Arial" panose="020B0604020202020204" pitchFamily="34" charset="0"/>
              <a:buChar char="•"/>
            </a:pPr>
            <a:endParaRPr lang="en-GB" sz="2000" b="1" dirty="0">
              <a:latin typeface="Trebuchet MS" panose="020B0603020202020204" pitchFamily="34" charset="0"/>
            </a:endParaRPr>
          </a:p>
          <a:p>
            <a:pPr marL="171450" indent="-171450">
              <a:buFont typeface="Arial" panose="020B0604020202020204" pitchFamily="34" charset="0"/>
              <a:buChar char="•"/>
            </a:pPr>
            <a:r>
              <a:rPr lang="en-GB" sz="2000" b="1" dirty="0">
                <a:latin typeface="Trebuchet MS" panose="020B0603020202020204" pitchFamily="34" charset="0"/>
              </a:rPr>
              <a:t>You should then make a single payment matching the total you’ve submitted in your MCR file once the confirmation receipt is received</a:t>
            </a:r>
          </a:p>
          <a:p>
            <a:pPr marL="171450" indent="-171450">
              <a:buFont typeface="Arial" panose="020B0604020202020204" pitchFamily="34" charset="0"/>
              <a:buChar char="•"/>
            </a:pPr>
            <a:endParaRPr lang="en-GB" sz="2000" b="1" dirty="0">
              <a:latin typeface="Trebuchet MS" panose="020B0603020202020204" pitchFamily="34" charset="0"/>
            </a:endParaRPr>
          </a:p>
          <a:p>
            <a:pPr marL="171450" indent="-171450">
              <a:buFont typeface="Arial" panose="020B0604020202020204" pitchFamily="34" charset="0"/>
              <a:buChar char="•"/>
            </a:pPr>
            <a:r>
              <a:rPr lang="en-GB" sz="2000" b="1" dirty="0">
                <a:latin typeface="Trebuchet MS" panose="020B0603020202020204" pitchFamily="34" charset="0"/>
              </a:rPr>
              <a:t>Only one End of Year Certificate (EOYC) should be submitted under this method.</a:t>
            </a:r>
          </a:p>
        </p:txBody>
      </p:sp>
      <p:sp>
        <p:nvSpPr>
          <p:cNvPr id="6" name="Title 1">
            <a:extLst>
              <a:ext uri="{FF2B5EF4-FFF2-40B4-BE49-F238E27FC236}">
                <a16:creationId xmlns:a16="http://schemas.microsoft.com/office/drawing/2014/main" id="{E2F43903-A82E-956C-4F24-560ECC4F417B}"/>
              </a:ext>
            </a:extLst>
          </p:cNvPr>
          <p:cNvSpPr>
            <a:spLocks noGrp="1"/>
          </p:cNvSpPr>
          <p:nvPr>
            <p:ph type="title"/>
          </p:nvPr>
        </p:nvSpPr>
        <p:spPr>
          <a:xfrm>
            <a:off x="345993" y="557276"/>
            <a:ext cx="6222232" cy="602987"/>
          </a:xfrm>
        </p:spPr>
        <p:txBody>
          <a:bodyPr>
            <a:normAutofit fontScale="90000"/>
          </a:bodyPr>
          <a:lstStyle/>
          <a:p>
            <a:r>
              <a:rPr kumimoji="0" lang="en-GB" b="1" i="0" u="sng" strike="noStrike" kern="1200" cap="none" spc="0" normalizeH="0" baseline="0" noProof="0" dirty="0">
                <a:ln>
                  <a:noFill/>
                </a:ln>
                <a:solidFill>
                  <a:prstClr val="white"/>
                </a:solidFill>
                <a:effectLst/>
                <a:uLnTx/>
                <a:uFillTx/>
                <a:latin typeface="Trebuchet MS" panose="020B0603020202020204"/>
                <a:ea typeface="+mj-ea"/>
                <a:cs typeface="+mj-cs"/>
              </a:rPr>
              <a:t>Method 1 - MAT Submission</a:t>
            </a:r>
            <a:endParaRPr lang="en-GB" sz="4400" dirty="0"/>
          </a:p>
        </p:txBody>
      </p:sp>
    </p:spTree>
    <p:extLst>
      <p:ext uri="{BB962C8B-B14F-4D97-AF65-F5344CB8AC3E}">
        <p14:creationId xmlns:p14="http://schemas.microsoft.com/office/powerpoint/2010/main" val="1671511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1737</Words>
  <Application>Microsoft Office PowerPoint</Application>
  <PresentationFormat>Widescreen</PresentationFormat>
  <Paragraphs>194</Paragraphs>
  <Slides>23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Symbol</vt:lpstr>
      <vt:lpstr>Trebuchet MS</vt:lpstr>
      <vt:lpstr>Trebuchet MS (Body)</vt:lpstr>
      <vt:lpstr>Trebuchet MS (Headings)</vt:lpstr>
      <vt:lpstr>Office Theme</vt:lpstr>
      <vt:lpstr>PowerPoint Presentation</vt:lpstr>
      <vt:lpstr>Agenda</vt:lpstr>
      <vt:lpstr>MDC common issues</vt:lpstr>
      <vt:lpstr>MDC – April Split</vt:lpstr>
      <vt:lpstr>TR28’s</vt:lpstr>
      <vt:lpstr>April changes to MAT Academy Submission</vt:lpstr>
      <vt:lpstr>MAT submission </vt:lpstr>
      <vt:lpstr>Method 1 - MAT Submission</vt:lpstr>
      <vt:lpstr>Method 1 - MAT Submission</vt:lpstr>
      <vt:lpstr>Academy submission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Contributions</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Sundus (Capita Experience Pension Solutions)</dc:creator>
  <cp:lastModifiedBy>Ali, Sundus (Capita Experience Pension Solutions)</cp:lastModifiedBy>
  <cp:revision>13</cp:revision>
  <dcterms:created xsi:type="dcterms:W3CDTF">2023-11-07T09:04:35Z</dcterms:created>
  <dcterms:modified xsi:type="dcterms:W3CDTF">2024-03-07T13:20:25Z</dcterms:modified>
</cp:coreProperties>
</file>