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2"/>
  </p:notesMasterIdLst>
  <p:sldIdLst>
    <p:sldId id="339" r:id="rId3"/>
    <p:sldId id="263" r:id="rId4"/>
    <p:sldId id="264" r:id="rId5"/>
    <p:sldId id="265" r:id="rId6"/>
    <p:sldId id="318" r:id="rId7"/>
    <p:sldId id="317" r:id="rId8"/>
    <p:sldId id="322" r:id="rId9"/>
    <p:sldId id="331" r:id="rId10"/>
    <p:sldId id="323" r:id="rId11"/>
    <p:sldId id="321" r:id="rId12"/>
    <p:sldId id="334" r:id="rId13"/>
    <p:sldId id="341" r:id="rId14"/>
    <p:sldId id="340" r:id="rId15"/>
    <p:sldId id="336" r:id="rId16"/>
    <p:sldId id="337" r:id="rId17"/>
    <p:sldId id="315" r:id="rId18"/>
    <p:sldId id="338" r:id="rId19"/>
    <p:sldId id="332" r:id="rId20"/>
    <p:sldId id="33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C586C-5407-4FD8-BAB2-3E474DFEE79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FC10-4DDB-42A6-BF93-0CA5629A9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77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775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01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377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021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379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132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29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01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3B6EA-DD97-43EA-9327-E7F5EB5431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269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3B6EA-DD97-43EA-9327-E7F5EB5431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204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113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368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96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85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14329-11D0-4943-84B7-1221E2B51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E1192-8A3F-9FAA-0534-83B25B068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8B1D2-C8B3-3AD6-36A7-8FC15C6B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34CC-FFD3-4E81-BF14-C29A4E23F6E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9F81E-98F7-4642-FFD9-4DFB9C1C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8C9BD-41DC-3E23-C47B-F94168B3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0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1858B-680D-D27C-4D49-9A1E3CB9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CB751-BED2-B690-FF45-DD950540D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E2794-32F4-2580-8C97-3A86FBDC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34CC-FFD3-4E81-BF14-C29A4E23F6E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A2D83-FF89-27E3-DFA4-174BDA59C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108F3-8AA9-3EFE-DB8B-89C0559B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3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F277E9-FECF-3063-1E28-B2B7BBF4A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F0EB4-06A9-DBFD-32BD-650A91D4E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63D64-775C-329F-AD05-6DB8B8166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34CC-FFD3-4E81-BF14-C29A4E23F6E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F0E1E-4D98-9ED0-E8D9-7B85B3F63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D54B4-7811-C914-4BE7-B990FA24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600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- imag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882CF69-0A96-4877-924F-98CD449E51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5" y="3236181"/>
            <a:ext cx="2843999" cy="853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8EB3EE-15E2-433C-BE8B-F321422048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6253233" cy="1914434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746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3910ED-EFD3-4F66-BAE0-E13C090F0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4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4F24CDF-B072-4B99-B3FB-C19A1B85CB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0F99CC-DA0E-4CCB-B94B-E214A83BF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63574A-B6E7-45B1-9F50-4122CE8B76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3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B8680E-1FFC-41B6-8B95-4D20A6199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8AD2E61-1EE5-4828-AB4E-E5089884DC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0467A7-1F98-4B78-AA52-8CCFF4DDEF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AD8B13-7167-49F4-ACBB-737FEF1AC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28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51A821-26AF-4AC5-8B22-38331011DA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2FBB3FF-194E-46F0-87CC-90BC4AB2CD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0761722-A4A7-4AFE-945B-4EAA83E53D9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A17989CC-F136-40AE-897D-8DE8928D53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98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- imag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882CF69-0A96-4877-924F-98CD449E51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5" y="3236181"/>
            <a:ext cx="2843999" cy="853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8EB3EE-15E2-433C-BE8B-F321422048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6253233" cy="1914434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904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blu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6307A1AE-F81E-4BE9-9115-189324FA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774" y="2850199"/>
            <a:ext cx="7396451" cy="5788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F20119C6-51BB-43F6-B313-E266722B54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50185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8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3910ED-EFD3-4F66-BAE0-E13C090F0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4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4F24CDF-B072-4B99-B3FB-C19A1B85CB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0F99CC-DA0E-4CCB-B94B-E214A83BF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63574A-B6E7-45B1-9F50-4122CE8B76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13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3910ED-EFD3-4F66-BAE0-E13C090F0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4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4F24CDF-B072-4B99-B3FB-C19A1B85CB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0F99CC-DA0E-4CCB-B94B-E214A83BF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4C77B6-3A58-42EE-91FE-72D6D324CF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" y="0"/>
            <a:ext cx="6086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16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210B2-6D0C-988A-3AF7-68E1C662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4AFBB-AD97-BE1E-C3C5-85006234A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A71D8-0365-BF13-5AF4-FE91AAA4F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34CC-FFD3-4E81-BF14-C29A4E23F6E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91EF0-7EE4-DA7B-DCC7-C395032D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2686B-7F81-7EB2-AC9B-142D97B8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269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3910ED-EFD3-4F66-BAE0-E13C090F0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4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4F24CDF-B072-4B99-B3FB-C19A1B85CB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0F99CC-DA0E-4CCB-B94B-E214A83BF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C4860F66-BE94-4A95-A0BF-3F91415399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76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09B327-80CE-48BC-B20F-FD66BFB43CE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EF36DFF-A1DC-4A77-B001-7A26BC284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234AFED-973E-4E57-9F72-04113ED4D2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95BA3F8-7978-4F49-BF99-6F707D4414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99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B8680E-1FFC-41B6-8B95-4D20A6199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8AD2E61-1EE5-4828-AB4E-E5089884DC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0467A7-1F98-4B78-AA52-8CCFF4DDEF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AD8B13-7167-49F4-ACBB-737FEF1AC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86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B8680E-1FFC-41B6-8B95-4D20A6199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8AD2E61-1EE5-4828-AB4E-E5089884DC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0467A7-1F98-4B78-AA52-8CCFF4DDEF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2D6A34-05F1-432B-82E6-40A1765561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26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51A821-26AF-4AC5-8B22-38331011DA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2FBB3FF-194E-46F0-87CC-90BC4AB2CD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0761722-A4A7-4AFE-945B-4EAA83E53D9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A17989CC-F136-40AE-897D-8DE8928D53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79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5AB-35E8-4298-989C-72359141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93" y="557276"/>
            <a:ext cx="5234817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0048C4A-6CC9-4F9E-A0C3-B29C20D415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258" y="555912"/>
            <a:ext cx="1528537" cy="45856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B5EE9-BE30-4FBD-8F07-EEB999F45E2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4" y="1271526"/>
            <a:ext cx="10707687" cy="457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817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08EBD7-DDEC-4192-97A8-03FFA32B45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381" cy="685465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D3F79CD-A7F1-409A-8931-D30F66220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3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E199B9B-2EC7-4BBF-B164-85AB6484E3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4" y="1271526"/>
            <a:ext cx="5020070" cy="4572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4F3D7CB-E4BC-4E95-822F-18439EA70A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66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AD88EE7E-A10A-49EA-AA6A-180BA540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774" y="2850199"/>
            <a:ext cx="7396451" cy="5788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C5D0C0B-8670-41C5-A137-DDA6E6F33E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50185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12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ub Content and i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3CE81B-64CE-4513-B754-7433A28874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B96D59-4C9F-47CD-A181-5A662D70930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45A40F75-35D4-4304-93C1-4D975C683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505" y="1368089"/>
            <a:ext cx="3268811" cy="4932635"/>
          </a:xfrm>
          <a:prstGeom prst="rect">
            <a:avLst/>
          </a:prstGeom>
        </p:spPr>
      </p:pic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9F5E8B47-0988-48A9-B726-6153218BD54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60949" y="1888079"/>
            <a:ext cx="2909351" cy="387817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2" name="Picture 11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0A36D158-4514-4745-A644-27676BBD3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567" y="1368089"/>
            <a:ext cx="3268811" cy="4932635"/>
          </a:xfrm>
          <a:prstGeom prst="rect">
            <a:avLst/>
          </a:prstGeom>
        </p:spPr>
      </p:pic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93772AC8-FC60-4AA8-B74F-20BCD7E6EF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31059" y="1965027"/>
            <a:ext cx="2909352" cy="3878172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342ED16-DFA4-4E66-A769-ACD40C2B9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pic>
        <p:nvPicPr>
          <p:cNvPr id="21" name="Picture 2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EBD30B1-04F5-437F-9C27-0B78C00568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258" y="55591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23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ub Content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BBEAB3-7ADB-4A82-B6AA-4BC9AB87D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9065B-8442-4CAD-B310-8A573E1BC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7" r="7146"/>
          <a:stretch/>
        </p:blipFill>
        <p:spPr>
          <a:xfrm>
            <a:off x="114779" y="1665037"/>
            <a:ext cx="6346592" cy="4666783"/>
          </a:xfrm>
          <a:prstGeom prst="rect">
            <a:avLst/>
          </a:prstGeom>
          <a:effectLst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EABFC77-AB52-423D-AA47-D638BB035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93" y="557276"/>
            <a:ext cx="9367502" cy="60298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pic>
        <p:nvPicPr>
          <p:cNvPr id="12" name="Picture 11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3734AFA0-E89B-41FC-A582-07EDF95F71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8699" y="1587718"/>
            <a:ext cx="2961124" cy="4485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286508-34AF-426C-9740-3530FB82E4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9205" y="2284667"/>
            <a:ext cx="4364988" cy="4573333"/>
          </a:xfrm>
          <a:prstGeom prst="rect">
            <a:avLst/>
          </a:prstGeom>
        </p:spPr>
      </p:pic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632A6574-EDB1-440A-A47E-7279D59DB24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23069" y="2861212"/>
            <a:ext cx="1687859" cy="3470608"/>
          </a:xfrm>
          <a:custGeom>
            <a:avLst/>
            <a:gdLst>
              <a:gd name="connsiteX0" fmla="*/ 202870 w 1452882"/>
              <a:gd name="connsiteY0" fmla="*/ 0 h 3088800"/>
              <a:gd name="connsiteX1" fmla="*/ 307352 w 1452882"/>
              <a:gd name="connsiteY1" fmla="*/ 0 h 3088800"/>
              <a:gd name="connsiteX2" fmla="*/ 321573 w 1452882"/>
              <a:gd name="connsiteY2" fmla="*/ 16508 h 3088800"/>
              <a:gd name="connsiteX3" fmla="*/ 363366 w 1452882"/>
              <a:gd name="connsiteY3" fmla="*/ 98181 h 3088800"/>
              <a:gd name="connsiteX4" fmla="*/ 416768 w 1452882"/>
              <a:gd name="connsiteY4" fmla="*/ 106580 h 3088800"/>
              <a:gd name="connsiteX5" fmla="*/ 1056431 w 1452882"/>
              <a:gd name="connsiteY5" fmla="*/ 106580 h 3088800"/>
              <a:gd name="connsiteX6" fmla="*/ 1095902 w 1452882"/>
              <a:gd name="connsiteY6" fmla="*/ 87755 h 3088800"/>
              <a:gd name="connsiteX7" fmla="*/ 1130439 w 1452882"/>
              <a:gd name="connsiteY7" fmla="*/ 9847 h 3088800"/>
              <a:gd name="connsiteX8" fmla="*/ 1147562 w 1452882"/>
              <a:gd name="connsiteY8" fmla="*/ 579 h 3088800"/>
              <a:gd name="connsiteX9" fmla="*/ 1262202 w 1452882"/>
              <a:gd name="connsiteY9" fmla="*/ 579 h 3088800"/>
              <a:gd name="connsiteX10" fmla="*/ 1389032 w 1452882"/>
              <a:gd name="connsiteY10" fmla="*/ 62558 h 3088800"/>
              <a:gd name="connsiteX11" fmla="*/ 1440112 w 1452882"/>
              <a:gd name="connsiteY11" fmla="*/ 140466 h 3088800"/>
              <a:gd name="connsiteX12" fmla="*/ 1452882 w 1452882"/>
              <a:gd name="connsiteY12" fmla="*/ 200128 h 3088800"/>
              <a:gd name="connsiteX13" fmla="*/ 1452882 w 1452882"/>
              <a:gd name="connsiteY13" fmla="*/ 2893886 h 3088800"/>
              <a:gd name="connsiteX14" fmla="*/ 1400061 w 1452882"/>
              <a:gd name="connsiteY14" fmla="*/ 3015816 h 3088800"/>
              <a:gd name="connsiteX15" fmla="*/ 1327794 w 1452882"/>
              <a:gd name="connsiteY15" fmla="*/ 3069396 h 3088800"/>
              <a:gd name="connsiteX16" fmla="*/ 1250013 w 1452882"/>
              <a:gd name="connsiteY16" fmla="*/ 3088800 h 3088800"/>
              <a:gd name="connsiteX17" fmla="*/ 195904 w 1452882"/>
              <a:gd name="connsiteY17" fmla="*/ 3088800 h 3088800"/>
              <a:gd name="connsiteX18" fmla="*/ 120445 w 1452882"/>
              <a:gd name="connsiteY18" fmla="*/ 3067368 h 3088800"/>
              <a:gd name="connsiteX19" fmla="*/ 48178 w 1452882"/>
              <a:gd name="connsiteY19" fmla="*/ 3008865 h 3088800"/>
              <a:gd name="connsiteX20" fmla="*/ 0 w 1452882"/>
              <a:gd name="connsiteY20" fmla="*/ 2877957 h 3088800"/>
              <a:gd name="connsiteX21" fmla="*/ 871 w 1452882"/>
              <a:gd name="connsiteY21" fmla="*/ 204472 h 3088800"/>
              <a:gd name="connsiteX22" fmla="*/ 17704 w 1452882"/>
              <a:gd name="connsiteY22" fmla="*/ 126854 h 3088800"/>
              <a:gd name="connsiteX23" fmla="*/ 68784 w 1452882"/>
              <a:gd name="connsiteY23" fmla="*/ 58503 h 3088800"/>
              <a:gd name="connsiteX24" fmla="*/ 202870 w 1452882"/>
              <a:gd name="connsiteY24" fmla="*/ 0 h 308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52882" h="3088800">
                <a:moveTo>
                  <a:pt x="202870" y="0"/>
                </a:moveTo>
                <a:cubicBezTo>
                  <a:pt x="307352" y="0"/>
                  <a:pt x="307352" y="0"/>
                  <a:pt x="307352" y="0"/>
                </a:cubicBezTo>
                <a:cubicBezTo>
                  <a:pt x="307352" y="0"/>
                  <a:pt x="317220" y="2896"/>
                  <a:pt x="321573" y="16508"/>
                </a:cubicBezTo>
                <a:cubicBezTo>
                  <a:pt x="325926" y="30121"/>
                  <a:pt x="339567" y="82542"/>
                  <a:pt x="363366" y="98181"/>
                </a:cubicBezTo>
                <a:cubicBezTo>
                  <a:pt x="382231" y="110345"/>
                  <a:pt x="416768" y="106580"/>
                  <a:pt x="416768" y="106580"/>
                </a:cubicBezTo>
                <a:cubicBezTo>
                  <a:pt x="1056431" y="106580"/>
                  <a:pt x="1056431" y="106580"/>
                  <a:pt x="1056431" y="106580"/>
                </a:cubicBezTo>
                <a:cubicBezTo>
                  <a:pt x="1056431" y="106580"/>
                  <a:pt x="1080229" y="107739"/>
                  <a:pt x="1095902" y="87755"/>
                </a:cubicBezTo>
                <a:cubicBezTo>
                  <a:pt x="1111574" y="68061"/>
                  <a:pt x="1130439" y="9847"/>
                  <a:pt x="1130439" y="9847"/>
                </a:cubicBezTo>
                <a:cubicBezTo>
                  <a:pt x="1130439" y="9847"/>
                  <a:pt x="1133051" y="579"/>
                  <a:pt x="1147562" y="579"/>
                </a:cubicBezTo>
                <a:cubicBezTo>
                  <a:pt x="1162364" y="579"/>
                  <a:pt x="1255237" y="579"/>
                  <a:pt x="1262202" y="579"/>
                </a:cubicBezTo>
                <a:cubicBezTo>
                  <a:pt x="1265395" y="579"/>
                  <a:pt x="1344337" y="15060"/>
                  <a:pt x="1389032" y="62558"/>
                </a:cubicBezTo>
                <a:cubicBezTo>
                  <a:pt x="1411089" y="86017"/>
                  <a:pt x="1431115" y="114400"/>
                  <a:pt x="1440112" y="140466"/>
                </a:cubicBezTo>
                <a:cubicBezTo>
                  <a:pt x="1451431" y="172324"/>
                  <a:pt x="1452882" y="200128"/>
                  <a:pt x="1452882" y="200128"/>
                </a:cubicBezTo>
                <a:cubicBezTo>
                  <a:pt x="1452882" y="2893886"/>
                  <a:pt x="1452882" y="2893886"/>
                  <a:pt x="1452882" y="2893886"/>
                </a:cubicBezTo>
                <a:cubicBezTo>
                  <a:pt x="1452882" y="2893886"/>
                  <a:pt x="1443305" y="2974690"/>
                  <a:pt x="1400061" y="3015816"/>
                </a:cubicBezTo>
                <a:cubicBezTo>
                  <a:pt x="1373360" y="3041302"/>
                  <a:pt x="1353334" y="3058100"/>
                  <a:pt x="1327794" y="3069396"/>
                </a:cubicBezTo>
                <a:cubicBezTo>
                  <a:pt x="1287742" y="3087352"/>
                  <a:pt x="1250013" y="3088800"/>
                  <a:pt x="1250013" y="3088800"/>
                </a:cubicBezTo>
                <a:cubicBezTo>
                  <a:pt x="195904" y="3088800"/>
                  <a:pt x="195904" y="3088800"/>
                  <a:pt x="195904" y="3088800"/>
                </a:cubicBezTo>
                <a:cubicBezTo>
                  <a:pt x="195904" y="3088800"/>
                  <a:pt x="157013" y="3084456"/>
                  <a:pt x="120445" y="3067368"/>
                </a:cubicBezTo>
                <a:cubicBezTo>
                  <a:pt x="85908" y="3051439"/>
                  <a:pt x="72267" y="3034641"/>
                  <a:pt x="48178" y="3008865"/>
                </a:cubicBezTo>
                <a:cubicBezTo>
                  <a:pt x="581" y="2957602"/>
                  <a:pt x="0" y="2877957"/>
                  <a:pt x="0" y="2877957"/>
                </a:cubicBezTo>
                <a:lnTo>
                  <a:pt x="871" y="204472"/>
                </a:lnTo>
                <a:cubicBezTo>
                  <a:pt x="871" y="204472"/>
                  <a:pt x="1161" y="167111"/>
                  <a:pt x="17704" y="126854"/>
                </a:cubicBezTo>
                <a:cubicBezTo>
                  <a:pt x="27572" y="102815"/>
                  <a:pt x="49049" y="78198"/>
                  <a:pt x="68784" y="58503"/>
                </a:cubicBezTo>
                <a:cubicBezTo>
                  <a:pt x="117252" y="9268"/>
                  <a:pt x="202870" y="0"/>
                  <a:pt x="20287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F272F314-C4B5-0F65-6F6F-9FFA3B20346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4361" y="2017643"/>
            <a:ext cx="5279239" cy="3260035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56BB4E8D-8961-1BE6-20F7-F56C279F1C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63115" y="2090530"/>
            <a:ext cx="2689448" cy="3505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56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C89AE-F459-FB75-39A2-10F1CABB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A05F0-7E67-E64F-3977-C4C787391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3C538-F9FA-9DCB-7472-AF8E7504C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34CC-FFD3-4E81-BF14-C29A4E23F6E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2750E-D31E-C2D2-CC8A-F6F0020C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36C95-EB66-D814-D50C-25DC0596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593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EEC1FB-E74A-40D6-8989-55F1451DC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93" y="557276"/>
            <a:ext cx="5234817" cy="602987"/>
          </a:xfrm>
        </p:spPr>
        <p:txBody>
          <a:bodyPr anchor="b"/>
          <a:lstStyle>
            <a:lvl1pPr>
              <a:defRPr sz="4000">
                <a:solidFill>
                  <a:srgbClr val="003F72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0BD37EF-EC91-45B0-8F79-3A95CC3490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4" y="1271526"/>
            <a:ext cx="10707687" cy="4572000"/>
          </a:xfrm>
        </p:spPr>
        <p:txBody>
          <a:bodyPr/>
          <a:lstStyle>
            <a:lvl1pPr>
              <a:defRPr sz="2000">
                <a:solidFill>
                  <a:srgbClr val="003F7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E24B867F-3FB0-405D-9A21-DC04B0C552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22" y="368963"/>
            <a:ext cx="1572120" cy="7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63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9C1E-A146-2830-F1EA-D352C7C37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E06F-CAC5-F72D-95D6-57FB6B1F1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517B8-A66F-F025-F2A0-FBD744E09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ADFA6-12ED-B7DA-68B7-99C544368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34CC-FFD3-4E81-BF14-C29A4E23F6E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148C4-C3F5-A5A1-3EE0-B64D07C0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F06CF-BCA9-238F-4E6B-FA861E02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44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2BDAD-F692-F006-2283-198398B2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79805-4A31-CA13-851B-E86FA5CA0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9BCA3-4CED-3E42-7E96-7D6854D59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668255-F707-7011-519B-E5B29037B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DB20B-0237-8F5D-2938-908F16A3F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76CB72-AE15-D891-5419-CC1B742C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34CC-FFD3-4E81-BF14-C29A4E23F6E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2722E-FA83-24C7-F162-4C58755B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FE347E-5671-E168-0E79-8E9388CB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4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4EFD0-A3FC-F973-F901-73983A1F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5E5BB-E3EA-811F-8FC9-0D816265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34CC-FFD3-4E81-BF14-C29A4E23F6E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0B8D1-9004-781D-D2C1-17A5A7C1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BC6D4-B9A9-1C03-24A3-D7BA5FF7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48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39A8D9-19E2-8BC7-F94C-92F2AB8A0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34CC-FFD3-4E81-BF14-C29A4E23F6E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F74A8-BD87-2F1D-F59A-A4B3E2EF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65C39-AF06-17AF-8CD4-7E626E01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4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88ED8-8DBB-733F-0879-4B3CBD266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F7BF-E99F-CA4C-4051-7E1E864A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59C19-966A-C30B-675E-294B90236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D8D36-588A-152D-D94D-0578DFFCA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34CC-FFD3-4E81-BF14-C29A4E23F6E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699BA-CE2E-9887-3513-2E571D1B9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05E6F-479B-C4A9-A990-0BEA4C9F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95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E83F3-4685-D47B-689A-F266DB42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861865-18B9-195E-CEED-615416363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12EB3-C14E-CD40-F5AB-413C76E7F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8D9B9-BDE7-9917-9743-2BD83EA0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34CC-FFD3-4E81-BF14-C29A4E23F6E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8164A-8326-2C97-C8DD-FB4F7315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E70A6-E5D4-EF3F-D895-42C669C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90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544E18-CF9D-0168-0BE0-6050496D0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2CB37-7A8C-1FC5-4F6E-3C761699D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EC23D-38F6-8251-1301-403C38B71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834CC-FFD3-4E81-BF14-C29A4E23F6E4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AA619-C9DF-4B34-1E72-C7E8D2287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483C8-A2D8-DCD9-3F32-68A97CCF6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13984-B0FE-41E8-B290-E152ADF92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74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id" hidden="1">
            <a:extLst>
              <a:ext uri="{FF2B5EF4-FFF2-40B4-BE49-F238E27FC236}">
                <a16:creationId xmlns:a16="http://schemas.microsoft.com/office/drawing/2014/main" id="{F91B3BBA-4691-431D-9C8B-99091B049A48}"/>
              </a:ext>
            </a:extLst>
          </p:cNvPr>
          <p:cNvGrpSpPr/>
          <p:nvPr userDrawn="1"/>
        </p:nvGrpSpPr>
        <p:grpSpPr>
          <a:xfrm>
            <a:off x="-1" y="-148430"/>
            <a:ext cx="12283795" cy="7006431"/>
            <a:chOff x="-1" y="-148430"/>
            <a:chExt cx="12283795" cy="70064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1809CE-45BD-40B0-8472-F85E1D724B15}"/>
                </a:ext>
              </a:extLst>
            </p:cNvPr>
            <p:cNvGrpSpPr/>
            <p:nvPr userDrawn="1"/>
          </p:nvGrpSpPr>
          <p:grpSpPr>
            <a:xfrm>
              <a:off x="-1" y="-148430"/>
              <a:ext cx="12191999" cy="18000"/>
              <a:chOff x="354969" y="-148430"/>
              <a:chExt cx="11837031" cy="8255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5CA96C9-9B4E-4B5B-A277-CA49973B6225}"/>
                  </a:ext>
                </a:extLst>
              </p:cNvPr>
              <p:cNvGrpSpPr/>
              <p:nvPr userDrawn="1"/>
            </p:nvGrpSpPr>
            <p:grpSpPr>
              <a:xfrm>
                <a:off x="10415586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0F72AC4-C1AF-4CE9-A444-D25887E0A6AD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10176F0-24D6-4B9A-B0FD-CD0DBE2D504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3C483CB-9C0E-4E16-A1FE-793C6B30E6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A0D84CC-37CA-4112-B8B3-4C38B31348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728E022-1E4C-4D89-8223-2C6E8DF748A6}"/>
                  </a:ext>
                </a:extLst>
              </p:cNvPr>
              <p:cNvGrpSpPr/>
              <p:nvPr userDrawn="1"/>
            </p:nvGrpSpPr>
            <p:grpSpPr>
              <a:xfrm>
                <a:off x="8639172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D61436C-4EA9-4D32-AB79-846AA5B2189A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0491CF1-3F79-46B6-822C-56D84E04E8C5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C1020E8-815D-4374-9820-8D18C67418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89C98FB-9461-48C1-8038-E0AED95903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131B212-7F9D-4BED-B591-71A1D382CBC7}"/>
                  </a:ext>
                </a:extLst>
              </p:cNvPr>
              <p:cNvGrpSpPr/>
              <p:nvPr userDrawn="1"/>
            </p:nvGrpSpPr>
            <p:grpSpPr>
              <a:xfrm>
                <a:off x="6862758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3B4739-5C84-46FE-85D3-0F2DD8A25634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E264B2A-DB1F-47B9-A919-E26837A43EB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FA859F0-08D7-41E9-A6C2-0F80A1600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8BFDC01-5264-4DA6-9C53-72EF801750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6AF5EE0-9C62-4749-9E92-90D1109BF7CC}"/>
                  </a:ext>
                </a:extLst>
              </p:cNvPr>
              <p:cNvGrpSpPr/>
              <p:nvPr userDrawn="1"/>
            </p:nvGrpSpPr>
            <p:grpSpPr>
              <a:xfrm>
                <a:off x="5086344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49A1855-56D8-4659-97FB-319C01235CB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B579263-B022-48FF-AEC7-93565E9659B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43A3B2D-BE05-4647-BDCE-54635C0882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3D8034F-3487-4EB4-A46D-A9F6FAB5D2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8EDD9A2-BAF9-4807-B8DB-6DE350086BFA}"/>
                  </a:ext>
                </a:extLst>
              </p:cNvPr>
              <p:cNvGrpSpPr/>
              <p:nvPr userDrawn="1"/>
            </p:nvGrpSpPr>
            <p:grpSpPr>
              <a:xfrm>
                <a:off x="3309930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1239E11-F255-4C89-9708-E73DBF757F35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429A933E-EB89-412C-9A16-7A1761F610BD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4DF87D4-D832-49DC-A339-AC1DD94A6A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91D562F-BFA4-4227-85B5-DA8E6EA900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FF9B0E9-7F55-46DD-B737-4563044AC3CB}"/>
                  </a:ext>
                </a:extLst>
              </p:cNvPr>
              <p:cNvGrpSpPr/>
              <p:nvPr userDrawn="1"/>
            </p:nvGrpSpPr>
            <p:grpSpPr>
              <a:xfrm>
                <a:off x="1533516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A0D9AB0-BDF8-4BF8-933D-76527927EB0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B5E63815-B53E-4DEA-B7CE-70992C3829A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4D5A0B5-8362-422E-92CD-C3969E475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899DA0E-EB57-44F4-B814-102F3F299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1A39780-93FB-4FED-9F4A-CEC489158CD3}"/>
                  </a:ext>
                </a:extLst>
              </p:cNvPr>
              <p:cNvGrpSpPr/>
              <p:nvPr userDrawn="1"/>
            </p:nvGrpSpPr>
            <p:grpSpPr>
              <a:xfrm>
                <a:off x="354969" y="-148430"/>
                <a:ext cx="1184276" cy="82551"/>
                <a:chOff x="10636138" y="-148430"/>
                <a:chExt cx="1184276" cy="82551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456A92D-9BF1-42F6-A2E4-492263D70B93}"/>
                    </a:ext>
                  </a:extLst>
                </p:cNvPr>
                <p:cNvSpPr/>
                <p:nvPr userDrawn="1"/>
              </p:nvSpPr>
              <p:spPr>
                <a:xfrm>
                  <a:off x="11228276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82D97F1-9A9B-47D1-A2F1-784BC83B7F5E}"/>
                    </a:ext>
                  </a:extLst>
                </p:cNvPr>
                <p:cNvSpPr/>
                <p:nvPr userDrawn="1"/>
              </p:nvSpPr>
              <p:spPr>
                <a:xfrm>
                  <a:off x="10636138" y="-148430"/>
                  <a:ext cx="592138" cy="8096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34CFFDF-2152-4A2D-8FB3-0A7B23D098B7}"/>
                </a:ext>
              </a:extLst>
            </p:cNvPr>
            <p:cNvGrpSpPr/>
            <p:nvPr userDrawn="1"/>
          </p:nvGrpSpPr>
          <p:grpSpPr>
            <a:xfrm>
              <a:off x="12265794" y="1"/>
              <a:ext cx="18000" cy="6858000"/>
              <a:chOff x="12425515" y="2588735"/>
              <a:chExt cx="82551" cy="4269265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5E7F58C-EE61-45FF-BBF9-8DE1F3DD1C59}"/>
                  </a:ext>
                </a:extLst>
              </p:cNvPr>
              <p:cNvSpPr/>
              <p:nvPr userDrawn="1"/>
            </p:nvSpPr>
            <p:spPr>
              <a:xfrm rot="5400000">
                <a:off x="12161048" y="529278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E6C2DEC-5E14-4D86-A7EC-DF4187D064F2}"/>
                  </a:ext>
                </a:extLst>
              </p:cNvPr>
              <p:cNvSpPr/>
              <p:nvPr userDrawn="1"/>
            </p:nvSpPr>
            <p:spPr>
              <a:xfrm rot="5400000">
                <a:off x="12161048" y="651257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74D7886-31ED-4084-8E07-296ECC655564}"/>
                  </a:ext>
                </a:extLst>
              </p:cNvPr>
              <p:cNvSpPr/>
              <p:nvPr userDrawn="1"/>
            </p:nvSpPr>
            <p:spPr>
              <a:xfrm rot="5400000">
                <a:off x="12162637" y="590267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BD4B1F-2F1E-446E-A05B-F3CB5E5F6873}"/>
                  </a:ext>
                </a:extLst>
              </p:cNvPr>
              <p:cNvSpPr/>
              <p:nvPr userDrawn="1"/>
            </p:nvSpPr>
            <p:spPr>
              <a:xfrm rot="5400000">
                <a:off x="12161048" y="346309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310686-91D7-4A31-82C8-A67D32C0F75A}"/>
                  </a:ext>
                </a:extLst>
              </p:cNvPr>
              <p:cNvSpPr/>
              <p:nvPr userDrawn="1"/>
            </p:nvSpPr>
            <p:spPr>
              <a:xfrm rot="5400000">
                <a:off x="12161048" y="468288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E3B8320-65F3-48A9-85F1-293C37A82915}"/>
                  </a:ext>
                </a:extLst>
              </p:cNvPr>
              <p:cNvSpPr/>
              <p:nvPr userDrawn="1"/>
            </p:nvSpPr>
            <p:spPr>
              <a:xfrm rot="5400000">
                <a:off x="12162637" y="407299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7125D60-8B03-47D1-B843-A583D2ED4F62}"/>
                  </a:ext>
                </a:extLst>
              </p:cNvPr>
              <p:cNvSpPr/>
              <p:nvPr userDrawn="1"/>
            </p:nvSpPr>
            <p:spPr>
              <a:xfrm rot="5400000">
                <a:off x="12161048" y="285320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491C4-9830-46D6-9B7E-91D978B1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239083"/>
            <a:ext cx="10580059" cy="7559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0CFD-D389-4642-995F-30BEB123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269" y="1959431"/>
            <a:ext cx="10580059" cy="3901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90826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14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36575" marR="0" indent="-182563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None/>
        <a:defRPr sz="1200" b="1" i="0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None/>
        <a:tabLst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900" kern="1200" cap="none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68">
          <p15:clr>
            <a:srgbClr val="F26B43"/>
          </p15:clr>
        </p15:guide>
        <p15:guide id="5" pos="1149">
          <p15:clr>
            <a:srgbClr val="F26B43"/>
          </p15:clr>
        </p15:guide>
        <p15:guide id="6" pos="1533">
          <p15:clr>
            <a:srgbClr val="F26B43"/>
          </p15:clr>
        </p15:guide>
        <p15:guide id="7" pos="1917">
          <p15:clr>
            <a:srgbClr val="F26B43"/>
          </p15:clr>
        </p15:guide>
        <p15:guide id="8" pos="2300">
          <p15:clr>
            <a:srgbClr val="F26B43"/>
          </p15:clr>
        </p15:guide>
        <p15:guide id="9" pos="2684">
          <p15:clr>
            <a:srgbClr val="F26B43"/>
          </p15:clr>
        </p15:guide>
        <p15:guide id="10" pos="3069">
          <p15:clr>
            <a:srgbClr val="F26B43"/>
          </p15:clr>
        </p15:guide>
        <p15:guide id="11" pos="3455">
          <p15:clr>
            <a:srgbClr val="F26B43"/>
          </p15:clr>
        </p15:guide>
        <p15:guide id="12" pos="4221">
          <p15:clr>
            <a:srgbClr val="F26B43"/>
          </p15:clr>
        </p15:guide>
        <p15:guide id="13" pos="4607">
          <p15:clr>
            <a:srgbClr val="F26B43"/>
          </p15:clr>
        </p15:guide>
        <p15:guide id="14" pos="4991">
          <p15:clr>
            <a:srgbClr val="F26B43"/>
          </p15:clr>
        </p15:guide>
        <p15:guide id="15" pos="5373">
          <p15:clr>
            <a:srgbClr val="F26B43"/>
          </p15:clr>
        </p15:guide>
        <p15:guide id="16" pos="5759">
          <p15:clr>
            <a:srgbClr val="F26B43"/>
          </p15:clr>
        </p15:guide>
        <p15:guide id="17" pos="6143">
          <p15:clr>
            <a:srgbClr val="F26B43"/>
          </p15:clr>
        </p15:guide>
        <p15:guide id="18" pos="6527">
          <p15:clr>
            <a:srgbClr val="F26B43"/>
          </p15:clr>
        </p15:guide>
        <p15:guide id="19" pos="6912">
          <p15:clr>
            <a:srgbClr val="F26B43"/>
          </p15:clr>
        </p15:guide>
        <p15:guide id="20" pos="7296">
          <p15:clr>
            <a:srgbClr val="F26B43"/>
          </p15:clr>
        </p15:guide>
        <p15:guide id="21" orient="horz" pos="617">
          <p15:clr>
            <a:srgbClr val="F26B43"/>
          </p15:clr>
        </p15:guide>
        <p15:guide id="22" orient="horz" pos="1233">
          <p15:clr>
            <a:srgbClr val="F26B43"/>
          </p15:clr>
        </p15:guide>
        <p15:guide id="23" orient="horz" pos="1851">
          <p15:clr>
            <a:srgbClr val="F26B43"/>
          </p15:clr>
        </p15:guide>
        <p15:guide id="24" orient="horz" pos="2469">
          <p15:clr>
            <a:srgbClr val="F26B43"/>
          </p15:clr>
        </p15:guide>
        <p15:guide id="25" orient="horz" pos="3086">
          <p15:clr>
            <a:srgbClr val="F26B43"/>
          </p15:clr>
        </p15:guide>
        <p15:guide id="26" orient="horz" pos="3702">
          <p15:clr>
            <a:srgbClr val="F26B43"/>
          </p15:clr>
        </p15:guide>
        <p15:guide id="27" pos="7173">
          <p15:clr>
            <a:srgbClr val="F26B43"/>
          </p15:clr>
        </p15:guide>
        <p15:guide id="28" pos="507">
          <p15:clr>
            <a:srgbClr val="F26B43"/>
          </p15:clr>
        </p15:guide>
        <p15:guide id="29" orient="horz" pos="9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D2B2B2-B577-FEB5-CF67-EFBEAED616C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Teachers’ Pensions Action Forum March 2024</a:t>
            </a:r>
          </a:p>
          <a:p>
            <a:pPr marL="0" indent="0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Employer Toolkit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274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904FA7-5029-4F75-A362-2B8719C37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24" y="557276"/>
            <a:ext cx="5028092" cy="602987"/>
          </a:xfrm>
        </p:spPr>
        <p:txBody>
          <a:bodyPr/>
          <a:lstStyle/>
          <a:p>
            <a:r>
              <a:rPr lang="en-GB" dirty="0"/>
              <a:t>Starters and leavers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83A4E-2243-EC21-5E65-A058BED778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7" r="7146"/>
          <a:stretch/>
        </p:blipFill>
        <p:spPr>
          <a:xfrm>
            <a:off x="6345260" y="1458498"/>
            <a:ext cx="5753813" cy="4230900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9C43C9-1CDE-2F81-95EF-715718935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7024" y="1759615"/>
            <a:ext cx="4760294" cy="29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3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9609-6774-453B-969B-A5C5B5C2C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DFE6-EF6F-4535-AF5E-814B543F2D3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Is there anything else you think would be beneficial to provide to starters and leavers?</a:t>
            </a:r>
          </a:p>
        </p:txBody>
      </p:sp>
    </p:spTree>
    <p:extLst>
      <p:ext uri="{BB962C8B-B14F-4D97-AF65-F5344CB8AC3E}">
        <p14:creationId xmlns:p14="http://schemas.microsoft.com/office/powerpoint/2010/main" val="3031628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9609-6774-453B-969B-A5C5B5C2C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DFE6-EF6F-4535-AF5E-814B543F2D3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Easily identifiable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Suggestions:</a:t>
            </a:r>
          </a:p>
          <a:p>
            <a:pPr marL="814388" lvl="3" indent="-457200">
              <a:spcBef>
                <a:spcPts val="1800"/>
              </a:spcBef>
              <a:buClr>
                <a:schemeClr val="tx1"/>
              </a:buClr>
            </a:pPr>
            <a:r>
              <a:rPr lang="en-GB" sz="2000" b="1" dirty="0"/>
              <a:t>Employer Toolkit</a:t>
            </a:r>
          </a:p>
          <a:p>
            <a:pPr marL="814388" lvl="3" indent="-457200">
              <a:spcBef>
                <a:spcPts val="1800"/>
              </a:spcBef>
              <a:buClr>
                <a:schemeClr val="tx1"/>
              </a:buClr>
            </a:pPr>
            <a:r>
              <a:rPr lang="en-GB" sz="2000" b="1" dirty="0"/>
              <a:t>Member help</a:t>
            </a:r>
          </a:p>
          <a:p>
            <a:pPr marL="285750" lvl="1" indent="-28575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What do you think?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92768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44FC-4367-3C29-1795-F2DD1F206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E7E18-9A9C-D045-5BD4-6139CE4B4F2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My Pension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Benefit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Family and dependents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Flexibilities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Retirement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668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9609-6774-453B-969B-A5C5B5C2C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DFE6-EF6F-4535-AF5E-814B543F2D3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Are there any other topics you would consider?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Which topics would you prioritise?</a:t>
            </a:r>
          </a:p>
        </p:txBody>
      </p:sp>
    </p:spTree>
    <p:extLst>
      <p:ext uri="{BB962C8B-B14F-4D97-AF65-F5344CB8AC3E}">
        <p14:creationId xmlns:p14="http://schemas.microsoft.com/office/powerpoint/2010/main" val="1463057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9609-6774-453B-969B-A5C5B5C2C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DFE6-EF6F-4535-AF5E-814B543F2D3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format of resource do you find the easiest to use?</a:t>
            </a:r>
          </a:p>
        </p:txBody>
      </p:sp>
    </p:spTree>
    <p:extLst>
      <p:ext uri="{BB962C8B-B14F-4D97-AF65-F5344CB8AC3E}">
        <p14:creationId xmlns:p14="http://schemas.microsoft.com/office/powerpoint/2010/main" val="75975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9649-16DA-4C93-A433-7C9276DC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32" y="73033"/>
            <a:ext cx="5437190" cy="1161355"/>
          </a:xfrm>
        </p:spPr>
        <p:txBody>
          <a:bodyPr/>
          <a:lstStyle/>
          <a:p>
            <a:r>
              <a:rPr lang="en-GB" sz="4000" dirty="0">
                <a:solidFill>
                  <a:srgbClr val="003F7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We provide…</a:t>
            </a:r>
            <a:endParaRPr lang="en-GB" dirty="0">
              <a:solidFill>
                <a:srgbClr val="003F7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94CEA-CB6B-4841-B88D-B89BE73BFD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427145"/>
            <a:ext cx="5020070" cy="4003709"/>
          </a:xfrm>
        </p:spPr>
        <p:txBody>
          <a:bodyPr/>
          <a:lstStyle/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Oft. Templates helpful?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Do they work effectively?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Do you know how to use them?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Other formats?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9EFA74-E708-2C52-D11B-AFCB992CFC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7" r="7146"/>
          <a:stretch/>
        </p:blipFill>
        <p:spPr>
          <a:xfrm>
            <a:off x="6192808" y="1234388"/>
            <a:ext cx="5867698" cy="4314642"/>
          </a:xfrm>
          <a:prstGeom prst="rect">
            <a:avLst/>
          </a:prstGeom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EB4141-DC56-8401-992B-D157327E4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1967" y="1540787"/>
            <a:ext cx="4810571" cy="300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21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9609-6774-453B-969B-A5C5B5C2C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DFE6-EF6F-4535-AF5E-814B543F2D3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are the key questions asked by members?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How useful do you find our FAQs?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Would it be useful to have a list of top 20 FAQs to answer member queries?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questions would you include in your top 20?</a:t>
            </a:r>
          </a:p>
        </p:txBody>
      </p:sp>
    </p:spTree>
    <p:extLst>
      <p:ext uri="{BB962C8B-B14F-4D97-AF65-F5344CB8AC3E}">
        <p14:creationId xmlns:p14="http://schemas.microsoft.com/office/powerpoint/2010/main" val="62921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F350-F0F0-436C-A63E-C0379FD17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cs typeface="Arial" panose="020B0604020202020204" pitchFamily="34" charset="0"/>
              </a:rPr>
              <a:t>Help us, help you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7693C-CAB7-4840-92D1-A5E18154F5B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+mj-lt"/>
              </a:rPr>
              <a:t>Have you got any ideas for engaging our members?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000" b="1" dirty="0">
              <a:latin typeface="+mj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+mj-lt"/>
              </a:rPr>
              <a:t>What feedback do you receive from members about our communications?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218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BFBEA-92E8-4348-8092-2A1B092D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157" y="3139599"/>
            <a:ext cx="2819685" cy="578801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244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D7FC-625B-41D1-9CB8-A9068AC5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23" y="557276"/>
            <a:ext cx="5195643" cy="602987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Trebuchet MS" panose="020B0603020202020204" pitchFamily="34" charset="0"/>
              </a:rPr>
              <a:t>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4BF9-608D-49B1-9B40-56F0C7EC84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360966"/>
            <a:ext cx="5020070" cy="4482559"/>
          </a:xfrm>
        </p:spPr>
        <p:txBody>
          <a:bodyPr>
            <a:normAutofit/>
          </a:bodyPr>
          <a:lstStyle/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Trebuchet MS" panose="020B0603020202020204" pitchFamily="34" charset="0"/>
              </a:rPr>
              <a:t>Benefits of the Teachers’ Pension Scheme 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Trebuchet MS" panose="020B0603020202020204" pitchFamily="34" charset="0"/>
              </a:rPr>
              <a:t>Importance of communication to members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Trebuchet MS" panose="020B0603020202020204" pitchFamily="34" charset="0"/>
              </a:rPr>
              <a:t>How we communicate already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Trebuchet MS" panose="020B0603020202020204" pitchFamily="34" charset="0"/>
              </a:rPr>
              <a:t>Challenges of communication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Trebuchet MS" panose="020B0603020202020204" pitchFamily="34" charset="0"/>
              </a:rPr>
              <a:t>Current support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Trebuchet MS" panose="020B0603020202020204" pitchFamily="34" charset="0"/>
              </a:rPr>
              <a:t>Employer Toolkit</a:t>
            </a:r>
          </a:p>
          <a:p>
            <a:pPr marL="342900" lvl="2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Trebuchet MS" panose="020B0603020202020204" pitchFamily="34" charset="0"/>
              </a:rPr>
              <a:t>Help us, help you. </a:t>
            </a:r>
          </a:p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endParaRPr lang="en-GB" b="1" dirty="0">
              <a:latin typeface="Trebuchet MS" panose="020B0603020202020204" pitchFamily="34" charset="0"/>
            </a:endParaRPr>
          </a:p>
          <a:p>
            <a:pPr marL="342900" lvl="2" indent="-342900">
              <a:spcBef>
                <a:spcPts val="1800"/>
              </a:spcBef>
              <a:buClr>
                <a:srgbClr val="003F72"/>
              </a:buClr>
              <a:buFont typeface="Arial" panose="020B0604020202020204" pitchFamily="34" charset="0"/>
              <a:buChar char="•"/>
            </a:pPr>
            <a:endParaRPr lang="en-GB" b="1" dirty="0">
              <a:latin typeface="Trebuchet MS" panose="020B0603020202020204" pitchFamily="34" charset="0"/>
            </a:endParaRPr>
          </a:p>
          <a:p>
            <a:endParaRPr lang="en-GB" sz="2000" dirty="0">
              <a:latin typeface="Trebuchet MS" panose="020B0603020202020204" pitchFamily="34" charset="0"/>
            </a:endParaRPr>
          </a:p>
          <a:p>
            <a:endParaRPr lang="en-GB" sz="2000" dirty="0">
              <a:latin typeface="Trebuchet MS" panose="020B0603020202020204" pitchFamily="34" charset="0"/>
            </a:endParaRPr>
          </a:p>
          <a:p>
            <a:endParaRPr lang="en-GB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7A78F-530E-4D59-88F2-8DFE6543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25" y="438718"/>
            <a:ext cx="5028092" cy="103760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Trebuchet MS" panose="020B0603020202020204" pitchFamily="34" charset="0"/>
              </a:rPr>
              <a:t>Benefits of the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C2F74-596C-478D-81BB-E57D7635AA8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548358"/>
            <a:ext cx="5152362" cy="462697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Trebuchet MS" panose="020B0603020202020204" pitchFamily="34" charset="0"/>
              <a:buChar char="•"/>
            </a:pPr>
            <a:r>
              <a:rPr lang="en-GB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18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 impacted by stock markets &amp; investments but grows based on service and salary</a:t>
            </a:r>
          </a:p>
          <a:p>
            <a:pPr marL="342900" lvl="0" indent="-342900">
              <a:lnSpc>
                <a:spcPct val="107000"/>
              </a:lnSpc>
              <a:buFont typeface="Trebuchet MS" panose="020B0603020202020204" pitchFamily="34" charset="0"/>
              <a:buChar char="•"/>
            </a:pPr>
            <a:r>
              <a:rPr lang="en-GB" sz="18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 don’t pay tax on contributions </a:t>
            </a:r>
          </a:p>
          <a:p>
            <a:pPr marL="342900" lvl="0" indent="-342900">
              <a:lnSpc>
                <a:spcPct val="107000"/>
              </a:lnSpc>
              <a:buFont typeface="Trebuchet MS" panose="020B0603020202020204" pitchFamily="34" charset="0"/>
              <a:buChar char="•"/>
            </a:pPr>
            <a:r>
              <a:rPr lang="en-GB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18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mployers contribute the equivalent of 23.68% of members’ pay toward the cost</a:t>
            </a:r>
          </a:p>
          <a:p>
            <a:pPr marL="342900" lvl="0" indent="-342900">
              <a:lnSpc>
                <a:spcPct val="107000"/>
              </a:lnSpc>
              <a:buFont typeface="Trebuchet MS" panose="020B0603020202020204" pitchFamily="34" charset="0"/>
              <a:buChar char="•"/>
            </a:pPr>
            <a:r>
              <a:rPr lang="en-GB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</a:t>
            </a:r>
            <a:r>
              <a:rPr lang="en-GB" sz="18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index-linked, so it’s protected against rises in inflation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rebuchet MS" panose="020B0603020202020204" pitchFamily="34" charset="0"/>
              <a:buChar char="•"/>
            </a:pPr>
            <a:r>
              <a:rPr lang="en-GB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 health cover, and in-service death grant</a:t>
            </a:r>
            <a:endParaRPr lang="en-GB" b="1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rebuchet MS" panose="020B0603020202020204" pitchFamily="34" charset="0"/>
              <a:buChar char="•"/>
            </a:pPr>
            <a:r>
              <a:rPr lang="en-GB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Offers flexible retirement options. </a:t>
            </a:r>
            <a:endParaRPr lang="en-GB" sz="1800" b="1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rebuchet MS" panose="020B0603020202020204" pitchFamily="34" charset="0"/>
              <a:buChar char="•"/>
            </a:pPr>
            <a:endParaRPr lang="en-GB" sz="1800" b="1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8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FEC5-5FF2-444C-AA37-024E5513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1" y="818373"/>
            <a:ext cx="5623043" cy="108013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Trebuchet MS" panose="020B0603020202020204" pitchFamily="34" charset="0"/>
              </a:rPr>
              <a:t>Importance of communication to members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731BA-5D98-42D7-A185-8913FDF80C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1" y="1971738"/>
            <a:ext cx="5372724" cy="4067889"/>
          </a:xfrm>
        </p:spPr>
        <p:txBody>
          <a:bodyPr/>
          <a:lstStyle/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Changes to the Scheme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Updates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Key actions – view their Benefit Statement 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Transitional Protection 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When they join/leave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Making life decisions – family, divorce, ill health</a:t>
            </a:r>
          </a:p>
          <a:p>
            <a:pPr marL="342900" lvl="2" indent="-3429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Understanding their retirement options.</a:t>
            </a:r>
          </a:p>
        </p:txBody>
      </p:sp>
    </p:spTree>
    <p:extLst>
      <p:ext uri="{BB962C8B-B14F-4D97-AF65-F5344CB8AC3E}">
        <p14:creationId xmlns:p14="http://schemas.microsoft.com/office/powerpoint/2010/main" val="331756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3F3EA88-22D6-41BB-AD68-7268AF7559D9}"/>
              </a:ext>
            </a:extLst>
          </p:cNvPr>
          <p:cNvSpPr txBox="1">
            <a:spLocks/>
          </p:cNvSpPr>
          <p:nvPr/>
        </p:nvSpPr>
        <p:spPr>
          <a:xfrm>
            <a:off x="345993" y="6274683"/>
            <a:ext cx="2909352" cy="4637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Monthly bulletins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CEF217D-ED17-4922-A505-54ECCE13B6B1}"/>
              </a:ext>
            </a:extLst>
          </p:cNvPr>
          <p:cNvSpPr txBox="1">
            <a:spLocks/>
          </p:cNvSpPr>
          <p:nvPr/>
        </p:nvSpPr>
        <p:spPr>
          <a:xfrm>
            <a:off x="6506272" y="6270850"/>
            <a:ext cx="2909352" cy="4637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Bespoke emails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AA921B-7837-4767-DD27-708A881A1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0" y="557276"/>
            <a:ext cx="6280965" cy="60298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How we communicate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33DAF4D-FD8A-6A23-2467-4C8AB72A62D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5905" y="1876928"/>
            <a:ext cx="2909351" cy="387817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0E18BF-B767-C3DD-8960-2023C57C5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0948" y="1876998"/>
            <a:ext cx="2949845" cy="387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3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3B992B-02DE-4B1B-A4D0-C4A0B0F004C6}"/>
              </a:ext>
            </a:extLst>
          </p:cNvPr>
          <p:cNvSpPr txBox="1">
            <a:spLocks/>
          </p:cNvSpPr>
          <p:nvPr/>
        </p:nvSpPr>
        <p:spPr>
          <a:xfrm>
            <a:off x="345993" y="5979902"/>
            <a:ext cx="1433222" cy="4637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Training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6BAB526-4320-4B01-B5FA-40F680E50560}"/>
              </a:ext>
            </a:extLst>
          </p:cNvPr>
          <p:cNvSpPr txBox="1">
            <a:spLocks/>
          </p:cNvSpPr>
          <p:nvPr/>
        </p:nvSpPr>
        <p:spPr>
          <a:xfrm>
            <a:off x="6587467" y="1695384"/>
            <a:ext cx="1433222" cy="4637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Social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3BAC2A3-E20B-45BD-8D1A-6B2FD9F722EB}"/>
              </a:ext>
            </a:extLst>
          </p:cNvPr>
          <p:cNvSpPr txBox="1">
            <a:spLocks/>
          </p:cNvSpPr>
          <p:nvPr/>
        </p:nvSpPr>
        <p:spPr>
          <a:xfrm>
            <a:off x="9652417" y="6042121"/>
            <a:ext cx="2100146" cy="4637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Resources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29E320-8FD1-30E2-712F-A3CFA265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communicate</a:t>
            </a: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DD38DAC2-8174-194E-1CBB-F7C4AC1AF80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575" y="2017712"/>
            <a:ext cx="5280025" cy="3231621"/>
          </a:xfrm>
          <a:prstGeom prst="rect">
            <a:avLst/>
          </a:prstGeom>
          <a:noFill/>
        </p:spPr>
      </p:pic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DF1D2481-7CC5-CAAD-79FA-D6AF5B2AD8D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4792" y="2017712"/>
            <a:ext cx="2675470" cy="3613653"/>
          </a:xfrm>
        </p:spPr>
      </p:pic>
      <p:pic>
        <p:nvPicPr>
          <p:cNvPr id="45" name="Picture Placeholder 44">
            <a:extLst>
              <a:ext uri="{FF2B5EF4-FFF2-40B4-BE49-F238E27FC236}">
                <a16:creationId xmlns:a16="http://schemas.microsoft.com/office/drawing/2014/main" id="{FCFDE9CA-F03C-709D-0DA7-B15D535FC93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5371" y="2841267"/>
            <a:ext cx="1687859" cy="3459457"/>
          </a:xfrm>
        </p:spPr>
      </p:pic>
    </p:spTree>
    <p:extLst>
      <p:ext uri="{BB962C8B-B14F-4D97-AF65-F5344CB8AC3E}">
        <p14:creationId xmlns:p14="http://schemas.microsoft.com/office/powerpoint/2010/main" val="1845154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AC9A74-1FA2-4471-9176-1DCFB49C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24" y="557276"/>
            <a:ext cx="5028092" cy="1101402"/>
          </a:xfrm>
        </p:spPr>
        <p:txBody>
          <a:bodyPr/>
          <a:lstStyle/>
          <a:p>
            <a:r>
              <a:rPr lang="en-GB" dirty="0"/>
              <a:t>Challenges of communicating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4C9A9D-508D-4A41-88A0-79F1D773AA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733107"/>
            <a:ext cx="5020071" cy="4110418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Data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Member knowing who we are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Methods of communicating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Member goes to the employer for </a:t>
            </a:r>
            <a:r>
              <a:rPr lang="en-GB" sz="2000" dirty="0"/>
              <a:t>information</a:t>
            </a:r>
            <a:endParaRPr lang="en-GB" sz="2000" b="1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Member not engaged (younger audiences).</a:t>
            </a:r>
          </a:p>
          <a:p>
            <a:pPr>
              <a:buClr>
                <a:schemeClr val="tx1"/>
              </a:buClr>
            </a:pP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80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9AEC0-C4B8-448A-969F-E3124907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 panose="020B0604020202020204" pitchFamily="34" charset="0"/>
              </a:rPr>
              <a:t>Employer toolkit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DF958-57D8-4DCC-B9C5-E5F7A0B4DC9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+mj-lt"/>
              </a:rPr>
              <a:t>Provide the resources to help you help your staff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+mj-lt"/>
              </a:rPr>
              <a:t>Developed on themes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+mj-lt"/>
              </a:rPr>
              <a:t>Providing various engagement resources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+mj-lt"/>
              </a:rPr>
              <a:t>First project – starters and leavers.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bg1"/>
              </a:solidFill>
              <a:latin typeface="+mj-lt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31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9609-6774-453B-969B-A5C5B5C2C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93" y="591143"/>
            <a:ext cx="5234817" cy="602987"/>
          </a:xfrm>
        </p:spPr>
        <p:txBody>
          <a:bodyPr/>
          <a:lstStyle/>
          <a:p>
            <a:r>
              <a:rPr lang="en-GB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DFE6-EF6F-4535-AF5E-814B543F2D3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type of resources have you seen that we provide?</a:t>
            </a:r>
          </a:p>
        </p:txBody>
      </p:sp>
    </p:spTree>
    <p:extLst>
      <p:ext uri="{BB962C8B-B14F-4D97-AF65-F5344CB8AC3E}">
        <p14:creationId xmlns:p14="http://schemas.microsoft.com/office/powerpoint/2010/main" val="1212791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achers' Pensions Master Presentation">
  <a:themeElements>
    <a:clrScheme name="Custom 2">
      <a:dk1>
        <a:srgbClr val="003F72"/>
      </a:dk1>
      <a:lt1>
        <a:sysClr val="window" lastClr="FFFFFF"/>
      </a:lt1>
      <a:dk2>
        <a:srgbClr val="003F72"/>
      </a:dk2>
      <a:lt2>
        <a:srgbClr val="94CE09"/>
      </a:lt2>
      <a:accent1>
        <a:srgbClr val="003F72"/>
      </a:accent1>
      <a:accent2>
        <a:srgbClr val="94CE09"/>
      </a:accent2>
      <a:accent3>
        <a:srgbClr val="00BBEF"/>
      </a:accent3>
      <a:accent4>
        <a:srgbClr val="7A2E99"/>
      </a:accent4>
      <a:accent5>
        <a:srgbClr val="007A98"/>
      </a:accent5>
      <a:accent6>
        <a:srgbClr val="AC0071"/>
      </a:accent6>
      <a:hlink>
        <a:srgbClr val="00BBEF"/>
      </a:hlink>
      <a:folHlink>
        <a:srgbClr val="FFFFF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406</Words>
  <Application>Microsoft Office PowerPoint</Application>
  <PresentationFormat>Widescreen</PresentationFormat>
  <Paragraphs>104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Trebuchet MS</vt:lpstr>
      <vt:lpstr>Office Theme</vt:lpstr>
      <vt:lpstr>Teachers' Pensions Master Presentation</vt:lpstr>
      <vt:lpstr>PowerPoint Presentation</vt:lpstr>
      <vt:lpstr>Today’s session</vt:lpstr>
      <vt:lpstr>Benefits of the Scheme</vt:lpstr>
      <vt:lpstr>Importance of communication to members </vt:lpstr>
      <vt:lpstr>How we communicate</vt:lpstr>
      <vt:lpstr>How we communicate</vt:lpstr>
      <vt:lpstr>Challenges of communicating</vt:lpstr>
      <vt:lpstr>Employer toolkit</vt:lpstr>
      <vt:lpstr>Poll Question</vt:lpstr>
      <vt:lpstr>Starters and leavers</vt:lpstr>
      <vt:lpstr>Question</vt:lpstr>
      <vt:lpstr>Name suggestions</vt:lpstr>
      <vt:lpstr>Future topics</vt:lpstr>
      <vt:lpstr>Question</vt:lpstr>
      <vt:lpstr>Question</vt:lpstr>
      <vt:lpstr>We provide…</vt:lpstr>
      <vt:lpstr>Poll Question</vt:lpstr>
      <vt:lpstr>Help us, help you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Ali, Sundus (Capita Experience Pension Solutions)</dc:creator>
  <cp:lastModifiedBy>Hussein, Hasina (Capita Experience Pension Solutions)</cp:lastModifiedBy>
  <cp:revision>3</cp:revision>
  <dcterms:created xsi:type="dcterms:W3CDTF">2024-03-06T14:07:17Z</dcterms:created>
  <dcterms:modified xsi:type="dcterms:W3CDTF">2024-03-11T10:24:11Z</dcterms:modified>
</cp:coreProperties>
</file>