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24" r:id="rId5"/>
    <p:sldId id="263" r:id="rId6"/>
    <p:sldId id="264" r:id="rId7"/>
    <p:sldId id="265" r:id="rId8"/>
    <p:sldId id="322" r:id="rId9"/>
    <p:sldId id="330" r:id="rId10"/>
    <p:sldId id="331" r:id="rId11"/>
    <p:sldId id="321" r:id="rId12"/>
    <p:sldId id="315" r:id="rId13"/>
    <p:sldId id="332" r:id="rId14"/>
    <p:sldId id="3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9969C-C8A3-4676-928F-551428FBDC52}" v="1" dt="2022-11-03T17:11:25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9812" autoAdjust="0"/>
  </p:normalViewPr>
  <p:slideViewPr>
    <p:cSldViewPr snapToGrid="0">
      <p:cViewPr varScale="1">
        <p:scale>
          <a:sx n="64" d="100"/>
          <a:sy n="64" d="100"/>
        </p:scale>
        <p:origin x="22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95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13/03/2023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13/03/2023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81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77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01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1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tabLst>
                <a:tab pos="914400" algn="l"/>
              </a:tabLst>
            </a:pPr>
            <a:endParaRPr lang="en-GB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67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9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13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77F1D-08A8-476C-B9BE-F8CB1F379E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882CF69-0A96-4877-924F-98CD449E51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8EB3EE-15E2-433C-BE8B-F321422048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429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C5AD6E-26CC-46E5-A0E8-FD17E96A4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1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0048C4A-6CC9-4F9E-A0C3-B29C20D41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5EE9-BE30-4FBD-8F07-EEB999F45E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850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8EBD7-DDEC-4192-97A8-03FFA32B45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/>
        </p:blipFill>
        <p:spPr>
          <a:xfrm>
            <a:off x="0" y="0"/>
            <a:ext cx="6096381" cy="68546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3F79CD-A7F1-409A-8931-D30F66220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3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199B9B-2EC7-4BBF-B164-85AB6484E3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271526"/>
            <a:ext cx="5020070" cy="457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F3D7CB-E4BC-4E95-822F-18439EA70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D88EE7E-A10A-49EA-AA6A-180BA540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C5D0C0B-8670-41C5-A137-DDA6E6F33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19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6307A1AE-F81E-4BE9-9115-189324FA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20119C6-51BB-43F6-B313-E266722B54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6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63574A-B6E7-45B1-9F50-4122CE8B76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27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C77B6-3A58-42EE-91FE-72D6D324CF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" y="0"/>
            <a:ext cx="6086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9B327-80CE-48BC-B20F-FD66BFB43CE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EF36DFF-A1DC-4A77-B001-7A26BC284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234AFED-973E-4E57-9F72-04113ED4D2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CB732DA3-0CC0-48AF-B2CD-055445DC5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465" y="636608"/>
            <a:ext cx="3700984" cy="5584784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776EF406-FDE3-4CF4-B3CD-64CE9A048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0433" y="1234388"/>
            <a:ext cx="3294000" cy="439090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95BA3F8-7978-4F49-BF99-6F707D4414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0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14FD67-5DE2-4217-93FC-8889EB6DA7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C7C2D1-82E2-418F-96FB-5C8BC0EB6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121F1B-6799-4FA7-B418-72E191755D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rgbClr val="003F7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BD7DD15C-5CC7-47A9-8B93-31F3CC81B9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53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D8B13-7167-49F4-ACBB-737FEF1AC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4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2D6A34-05F1-432B-82E6-40A1765561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56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51A821-26AF-4AC5-8B22-38331011DA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BB3FF-194E-46F0-87CC-90BC4AB2C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0761722-A4A7-4AFE-945B-4EAA83E53D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17989CC-F136-40AE-897D-8DE8928D53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3688" r:id="rId2"/>
    <p:sldLayoutId id="2147484742" r:id="rId3"/>
    <p:sldLayoutId id="2147484751" r:id="rId4"/>
    <p:sldLayoutId id="2147484746" r:id="rId5"/>
    <p:sldLayoutId id="2147484753" r:id="rId6"/>
    <p:sldLayoutId id="2147484749" r:id="rId7"/>
    <p:sldLayoutId id="2147484752" r:id="rId8"/>
    <p:sldLayoutId id="2147484750" r:id="rId9"/>
    <p:sldLayoutId id="2147484820" r:id="rId10"/>
    <p:sldLayoutId id="2147484924" r:id="rId11"/>
    <p:sldLayoutId id="2147484946" r:id="rId12"/>
    <p:sldLayoutId id="2147485006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BAAF72-89AC-4FB3-B5E5-598FABD18DF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Teachers’ Pensions Action Forum March 2023</a:t>
            </a:r>
          </a:p>
          <a:p>
            <a:r>
              <a:rPr lang="en-GB" dirty="0"/>
              <a:t>How to help members</a:t>
            </a:r>
          </a:p>
        </p:txBody>
      </p:sp>
    </p:spTree>
    <p:extLst>
      <p:ext uri="{BB962C8B-B14F-4D97-AF65-F5344CB8AC3E}">
        <p14:creationId xmlns:p14="http://schemas.microsoft.com/office/powerpoint/2010/main" val="45089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F350-F0F0-436C-A63E-C0379FD1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Help us, help you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7693C-CAB7-4840-92D1-A5E18154F5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Have you got any ideas for engaging our members?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b="1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What feedback do you receive from members about our communications?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1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FBEA-92E8-4348-8092-2A1B092D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157" y="3139599"/>
            <a:ext cx="2819685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44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D7FC-625B-41D1-9CB8-A9068AC5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3" y="557276"/>
            <a:ext cx="5195643" cy="602987"/>
          </a:xfrm>
        </p:spPr>
        <p:txBody>
          <a:bodyPr/>
          <a:lstStyle/>
          <a:p>
            <a:r>
              <a:rPr lang="en-GB" dirty="0"/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4BF9-608D-49B1-9B40-56F0C7EC84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360966"/>
            <a:ext cx="5020070" cy="4482559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Benefits of the Teachers’ Pension Scheme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My Pension Online benefits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Support available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Our website support for members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Transitional Protection developments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Help us, help you. 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endParaRPr lang="en-GB" sz="20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8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A78F-530E-4D59-88F2-8DFE6543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5" y="438718"/>
            <a:ext cx="5028092" cy="1037608"/>
          </a:xfrm>
        </p:spPr>
        <p:txBody>
          <a:bodyPr/>
          <a:lstStyle/>
          <a:p>
            <a:r>
              <a:rPr lang="en-GB" dirty="0"/>
              <a:t>Benefits of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2F74-596C-478D-81BB-E57D7635AA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548358"/>
            <a:ext cx="5152362" cy="462697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 impacted by stock markets &amp; investments but grows based on service and salary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 don’t pay tax on contributions </a:t>
            </a: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mployers contribute the equivalent of 23.68% of members’ pay toward the cost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</a:t>
            </a:r>
            <a:r>
              <a:rPr lang="en-GB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index-linked, so it’s protected against rises in inflation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rebuchet MS" panose="020B0603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 health cover, and in-service death grant</a:t>
            </a:r>
            <a:endParaRPr lang="en-GB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rebuchet MS" panose="020B0603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 flexible retirement options. </a:t>
            </a:r>
            <a:endParaRPr lang="en-GB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8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FEC5-5FF2-444C-AA37-024E5513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1" y="557276"/>
            <a:ext cx="5028092" cy="1080138"/>
          </a:xfrm>
        </p:spPr>
        <p:txBody>
          <a:bodyPr/>
          <a:lstStyle/>
          <a:p>
            <a:r>
              <a:rPr lang="en-GB" dirty="0"/>
              <a:t>My Pension Online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731BA-5D98-42D7-A185-8913FDF80C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775636"/>
            <a:ext cx="5372724" cy="40678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trebuchet ms" panose="020B0603020202020204" pitchFamily="34" charset="0"/>
              </a:rPr>
              <a:t>     </a:t>
            </a:r>
            <a:r>
              <a:rPr lang="en-GB" i="0" dirty="0">
                <a:effectLst/>
                <a:latin typeface="trebuchet ms" panose="020B0603020202020204" pitchFamily="34" charset="0"/>
              </a:rPr>
              <a:t>View the most up to date Benefit Statement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Update personal details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Increase pension payments for additional benefits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View employment history and check for any errors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Nominate beneficiaries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Secure contact us facility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Track submitted forms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Access pension benefits calculators.</a:t>
            </a:r>
          </a:p>
        </p:txBody>
      </p:sp>
    </p:spTree>
    <p:extLst>
      <p:ext uri="{BB962C8B-B14F-4D97-AF65-F5344CB8AC3E}">
        <p14:creationId xmlns:p14="http://schemas.microsoft.com/office/powerpoint/2010/main" val="331756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AC9A74-1FA2-4471-9176-1DCFB49C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4" y="557276"/>
            <a:ext cx="5028092" cy="1101402"/>
          </a:xfrm>
        </p:spPr>
        <p:txBody>
          <a:bodyPr/>
          <a:lstStyle/>
          <a:p>
            <a:r>
              <a:rPr lang="en-GB" dirty="0"/>
              <a:t>My Pension Online – what’s new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4C9A9D-508D-4A41-88A0-79F1D773A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733107"/>
            <a:ext cx="5020070" cy="4110418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New online forms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/>
              <a:t>Future developments.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80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47A3-9FF3-41E1-81F7-A2A839F1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5" y="557276"/>
            <a:ext cx="5028092" cy="1110159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My Pension Online success - 2022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0113-AE6F-42DE-92F7-F5C0D83148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796526"/>
            <a:ext cx="5020070" cy="4046999"/>
          </a:xfrm>
        </p:spPr>
        <p:txBody>
          <a:bodyPr/>
          <a:lstStyle/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</a:rPr>
              <a:t>Over 1.2 million MPO accounts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</a:rPr>
              <a:t>Over 6.1 million web visits 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</a:rPr>
              <a:t>Over 60 million web page views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</a:rPr>
              <a:t>Over 300,000  Benefit Statement views 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</a:rPr>
              <a:t>Over 2.5 million form submission 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</a:rPr>
              <a:t>Over 132,000 cases tracked online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</a:rPr>
              <a:t>Over 4.1 million calculator page views.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52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AEC0-C4B8-448A-969F-E3124907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Support available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F958-57D8-4DCC-B9C5-E5F7A0B4DC9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 MPO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New MPO templates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Webinar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Video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Member presentations – now broken down into three sessions </a:t>
            </a:r>
          </a:p>
          <a:p>
            <a:pPr marL="879475" lvl="4" indent="-342900">
              <a:spcBef>
                <a:spcPts val="0"/>
              </a:spcBef>
              <a:buClr>
                <a:schemeClr val="bg1"/>
              </a:buClr>
            </a:pPr>
            <a:r>
              <a:rPr lang="en-GB" sz="1600" b="1" dirty="0">
                <a:solidFill>
                  <a:schemeClr val="bg1"/>
                </a:solidFill>
                <a:latin typeface="+mj-lt"/>
              </a:rPr>
              <a:t>Brand new to Teachers’ Pensions</a:t>
            </a:r>
          </a:p>
          <a:p>
            <a:pPr marL="879475" lvl="4" indent="-342900">
              <a:spcBef>
                <a:spcPts val="0"/>
              </a:spcBef>
              <a:buClr>
                <a:schemeClr val="bg1"/>
              </a:buClr>
            </a:pPr>
            <a:r>
              <a:rPr lang="en-GB" sz="1600" b="1" dirty="0">
                <a:solidFill>
                  <a:schemeClr val="bg1"/>
                </a:solidFill>
                <a:latin typeface="+mj-lt"/>
              </a:rPr>
              <a:t>Getting the best from your pension </a:t>
            </a:r>
          </a:p>
          <a:p>
            <a:pPr marL="879475" lvl="4" indent="-342900">
              <a:spcBef>
                <a:spcPts val="0"/>
              </a:spcBef>
              <a:buClr>
                <a:schemeClr val="bg1"/>
              </a:buClr>
            </a:pPr>
            <a:r>
              <a:rPr lang="en-GB" sz="1600" b="1" dirty="0">
                <a:solidFill>
                  <a:schemeClr val="bg1"/>
                </a:solidFill>
                <a:latin typeface="+mj-lt"/>
              </a:rPr>
              <a:t>Planning retirement.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31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904FA7-5029-4F75-A362-2B8719C3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4" y="557276"/>
            <a:ext cx="5028092" cy="602987"/>
          </a:xfrm>
        </p:spPr>
        <p:txBody>
          <a:bodyPr/>
          <a:lstStyle/>
          <a:p>
            <a:r>
              <a:rPr lang="en-GB" dirty="0"/>
              <a:t>Our website support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324072-C410-43C7-9F66-3D3E8DEE71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Four different sections based on position in career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Resources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Social media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Campaigns to support.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43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9649-16DA-4C93-A433-7C9276D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0" y="557276"/>
            <a:ext cx="5437190" cy="1161355"/>
          </a:xfrm>
        </p:spPr>
        <p:txBody>
          <a:bodyPr/>
          <a:lstStyle/>
          <a:p>
            <a:r>
              <a:rPr lang="en-GB" sz="4000" dirty="0">
                <a:solidFill>
                  <a:srgbClr val="003F7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Transitional Protection developments  </a:t>
            </a:r>
            <a:endParaRPr lang="en-GB" dirty="0">
              <a:solidFill>
                <a:srgbClr val="003F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94CEA-CB6B-4841-B88D-B89BE73BFD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839817"/>
            <a:ext cx="5020070" cy="4003709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MPO module 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Decision tree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Introduction of personalised modeller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Benefit statement developments/RSS Statement </a:t>
            </a:r>
          </a:p>
          <a:p>
            <a:pPr lvl="2">
              <a:spcBef>
                <a:spcPts val="1800"/>
              </a:spcBef>
              <a:buClr>
                <a:schemeClr val="bg1"/>
              </a:buClr>
            </a:pPr>
            <a:r>
              <a:rPr lang="en-GB" sz="2000" b="1" dirty="0">
                <a:solidFill>
                  <a:schemeClr val="bg1"/>
                </a:solidFill>
              </a:rPr>
              <a:t>All underpinned by research from Focus Groups and stakeholders.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Placeholder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2D708EC-1177-4A27-905A-902CB8390F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052151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A1A7642E71E449A28905C8C4B3A39" ma:contentTypeVersion="13" ma:contentTypeDescription="Create a new document." ma:contentTypeScope="" ma:versionID="5b326fe3671ef91054e0960258342e0b">
  <xsd:schema xmlns:xsd="http://www.w3.org/2001/XMLSchema" xmlns:xs="http://www.w3.org/2001/XMLSchema" xmlns:p="http://schemas.microsoft.com/office/2006/metadata/properties" xmlns:ns3="28419853-262b-4fae-8a7d-6b6477fa070e" xmlns:ns4="f06cb1f3-d57b-42f5-81c2-35e06e3ccc38" targetNamespace="http://schemas.microsoft.com/office/2006/metadata/properties" ma:root="true" ma:fieldsID="d446438d53599e77017d94dfd7383544" ns3:_="" ns4:_="">
    <xsd:import namespace="28419853-262b-4fae-8a7d-6b6477fa070e"/>
    <xsd:import namespace="f06cb1f3-d57b-42f5-81c2-35e06e3cc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9853-262b-4fae-8a7d-6b6477fa0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b1f3-d57b-42f5-81c2-35e06e3cc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B8FEDD-094C-424C-916D-8669EF1D9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19853-262b-4fae-8a7d-6b6477fa070e"/>
    <ds:schemaRef ds:uri="f06cb1f3-d57b-42f5-81c2-35e06e3cc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315</Words>
  <Application>Microsoft Office PowerPoint</Application>
  <PresentationFormat>Widescreen</PresentationFormat>
  <Paragraphs>71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Trebuchet MS</vt:lpstr>
      <vt:lpstr>Teachers' Pensions Master Presentation</vt:lpstr>
      <vt:lpstr>PowerPoint Presentation</vt:lpstr>
      <vt:lpstr>Today’s session</vt:lpstr>
      <vt:lpstr>Benefits of the Scheme</vt:lpstr>
      <vt:lpstr>My Pension Online benefits </vt:lpstr>
      <vt:lpstr>My Pension Online – what’s new</vt:lpstr>
      <vt:lpstr>My Pension Online success - 2022</vt:lpstr>
      <vt:lpstr>Support available </vt:lpstr>
      <vt:lpstr>Our website support</vt:lpstr>
      <vt:lpstr>Transitional Protection developments  </vt:lpstr>
      <vt:lpstr>Help us, help you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Leafe, Nichola (Capita Experience Pension Solutions)</cp:lastModifiedBy>
  <cp:revision>180</cp:revision>
  <dcterms:created xsi:type="dcterms:W3CDTF">2020-08-28T08:56:08Z</dcterms:created>
  <dcterms:modified xsi:type="dcterms:W3CDTF">2023-03-13T09:41:59Z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0x010100B35A1A7642E71E449A28905C8C4B3A39</vt:lpwstr>
  </property>
</Properties>
</file>