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handoutMasterIdLst>
    <p:handoutMasterId r:id="rId23"/>
  </p:handoutMasterIdLst>
  <p:sldIdLst>
    <p:sldId id="314" r:id="rId5"/>
    <p:sldId id="315" r:id="rId6"/>
    <p:sldId id="316" r:id="rId7"/>
    <p:sldId id="318" r:id="rId8"/>
    <p:sldId id="317" r:id="rId9"/>
    <p:sldId id="319" r:id="rId10"/>
    <p:sldId id="320" r:id="rId11"/>
    <p:sldId id="321" r:id="rId12"/>
    <p:sldId id="323" r:id="rId13"/>
    <p:sldId id="322" r:id="rId14"/>
    <p:sldId id="324" r:id="rId15"/>
    <p:sldId id="325" r:id="rId16"/>
    <p:sldId id="326" r:id="rId17"/>
    <p:sldId id="327" r:id="rId18"/>
    <p:sldId id="328" r:id="rId19"/>
    <p:sldId id="329"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DF8A34-E3E9-02F7-3E61-7A35F36A0019}" name="Leafe, Nichola (Capita Experience Pension Solutions)" initials="LN(EPS" userId="S::P10197717@capita.co.uk::e15fa48a-6c6a-4168-a1af-16cdba50710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e, Jo (Employee Benefits)" initials="CJ(B" lastIdx="2" clrIdx="0">
    <p:extLst>
      <p:ext uri="{19B8F6BF-5375-455C-9EA6-DF929625EA0E}">
        <p15:presenceInfo xmlns:p15="http://schemas.microsoft.com/office/powerpoint/2012/main" userId="S::P10192237@capita.co.uk::4fad07fb-3dd4-48c3-b07e-60a1a8831b0f" providerId="AD"/>
      </p:ext>
    </p:extLst>
  </p:cmAuthor>
  <p:cmAuthor id="2" name="Leafe, Nichola (Capita Experience Pension Solutions)" initials="LN(EPS" lastIdx="2" clrIdx="1">
    <p:extLst>
      <p:ext uri="{19B8F6BF-5375-455C-9EA6-DF929625EA0E}">
        <p15:presenceInfo xmlns:p15="http://schemas.microsoft.com/office/powerpoint/2012/main" userId="S::P10197717@capita.co.uk::e15fa48a-6c6a-4168-a1af-16cdba5071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F72"/>
    <a:srgbClr val="94D0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148" autoAdjust="0"/>
  </p:normalViewPr>
  <p:slideViewPr>
    <p:cSldViewPr snapToGrid="0">
      <p:cViewPr varScale="1">
        <p:scale>
          <a:sx n="81" d="100"/>
          <a:sy n="81" d="100"/>
        </p:scale>
        <p:origin x="1614" y="78"/>
      </p:cViewPr>
      <p:guideLst/>
    </p:cSldViewPr>
  </p:slideViewPr>
  <p:notesTextViewPr>
    <p:cViewPr>
      <p:scale>
        <a:sx n="3" d="2"/>
        <a:sy n="3" d="2"/>
      </p:scale>
      <p:origin x="0" y="0"/>
    </p:cViewPr>
  </p:notesTextViewPr>
  <p:sorterViewPr>
    <p:cViewPr>
      <p:scale>
        <a:sx n="100" d="100"/>
        <a:sy n="100" d="100"/>
      </p:scale>
      <p:origin x="0" y="-2322"/>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6BC8BC-33C6-4EE7-BBE7-840AAC60C5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58EDA4E5-2410-41F9-A0E7-17A27F9CBF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5E79AC-33F0-4D43-8DE5-72489625831D}" type="datetimeFigureOut">
              <a:rPr lang="en-GB" smtClean="0"/>
              <a:t>13/03/2023</a:t>
            </a:fld>
            <a:endParaRPr lang="en-GB" dirty="0"/>
          </a:p>
        </p:txBody>
      </p:sp>
      <p:sp>
        <p:nvSpPr>
          <p:cNvPr id="4" name="Footer Placeholder 3">
            <a:extLst>
              <a:ext uri="{FF2B5EF4-FFF2-40B4-BE49-F238E27FC236}">
                <a16:creationId xmlns:a16="http://schemas.microsoft.com/office/drawing/2014/main" id="{5DEC2AC2-CDFF-4856-A059-77B6E1D302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B8C5B209-D124-47BE-AE7D-DAED74700B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BA18D2-DFCD-4633-BC49-65B2EE2B4D91}" type="slidenum">
              <a:rPr lang="en-GB" smtClean="0"/>
              <a:t>‹#›</a:t>
            </a:fld>
            <a:endParaRPr lang="en-GB" dirty="0"/>
          </a:p>
        </p:txBody>
      </p:sp>
    </p:spTree>
    <p:extLst>
      <p:ext uri="{BB962C8B-B14F-4D97-AF65-F5344CB8AC3E}">
        <p14:creationId xmlns:p14="http://schemas.microsoft.com/office/powerpoint/2010/main" val="3313599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931567-FFC4-49BA-91F5-8A0228FB8E50}" type="datetimeFigureOut">
              <a:rPr lang="en-GB" smtClean="0"/>
              <a:t>13/03/2023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3B6EA-DD97-43EA-9327-E7F5EB5431D7}" type="slidenum">
              <a:rPr lang="en-GB" smtClean="0"/>
              <a:t>‹#›</a:t>
            </a:fld>
            <a:endParaRPr lang="en-GB" dirty="0"/>
          </a:p>
        </p:txBody>
      </p:sp>
    </p:spTree>
    <p:extLst>
      <p:ext uri="{BB962C8B-B14F-4D97-AF65-F5344CB8AC3E}">
        <p14:creationId xmlns:p14="http://schemas.microsoft.com/office/powerpoint/2010/main" val="2093582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wanted to use this opportunity to speak to you about various email communications we send throughout the course of the year.</a:t>
            </a:r>
          </a:p>
          <a:p>
            <a:endParaRPr lang="en-GB" dirty="0"/>
          </a:p>
          <a:p>
            <a:r>
              <a:rPr lang="en-GB" dirty="0"/>
              <a:t>During this session we’ll explain to you our annual engagement plan, show you examples of what we deliver and explain why and about the data we use to send our emails as well as the data we use off the back of each email campaign.</a:t>
            </a:r>
          </a:p>
        </p:txBody>
      </p:sp>
      <p:sp>
        <p:nvSpPr>
          <p:cNvPr id="4" name="Slide Number Placeholder 3"/>
          <p:cNvSpPr>
            <a:spLocks noGrp="1"/>
          </p:cNvSpPr>
          <p:nvPr>
            <p:ph type="sldNum" sz="quarter" idx="5"/>
          </p:nvPr>
        </p:nvSpPr>
        <p:spPr/>
        <p:txBody>
          <a:bodyPr/>
          <a:lstStyle/>
          <a:p>
            <a:fld id="{2DA3B6EA-DD97-43EA-9327-E7F5EB5431D7}" type="slidenum">
              <a:rPr lang="en-GB" smtClean="0"/>
              <a:t>2</a:t>
            </a:fld>
            <a:endParaRPr lang="en-GB" dirty="0"/>
          </a:p>
        </p:txBody>
      </p:sp>
    </p:spTree>
    <p:extLst>
      <p:ext uri="{BB962C8B-B14F-4D97-AF65-F5344CB8AC3E}">
        <p14:creationId xmlns:p14="http://schemas.microsoft.com/office/powerpoint/2010/main" val="354859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Polls in Teams to ask these questions</a:t>
            </a:r>
          </a:p>
        </p:txBody>
      </p:sp>
      <p:sp>
        <p:nvSpPr>
          <p:cNvPr id="4" name="Slide Number Placeholder 3"/>
          <p:cNvSpPr>
            <a:spLocks noGrp="1"/>
          </p:cNvSpPr>
          <p:nvPr>
            <p:ph type="sldNum" sz="quarter" idx="5"/>
          </p:nvPr>
        </p:nvSpPr>
        <p:spPr/>
        <p:txBody>
          <a:bodyPr/>
          <a:lstStyle/>
          <a:p>
            <a:fld id="{2DA3B6EA-DD97-43EA-9327-E7F5EB5431D7}" type="slidenum">
              <a:rPr lang="en-GB" smtClean="0"/>
              <a:t>11</a:t>
            </a:fld>
            <a:endParaRPr lang="en-GB" dirty="0"/>
          </a:p>
        </p:txBody>
      </p:sp>
    </p:spTree>
    <p:extLst>
      <p:ext uri="{BB962C8B-B14F-4D97-AF65-F5344CB8AC3E}">
        <p14:creationId xmlns:p14="http://schemas.microsoft.com/office/powerpoint/2010/main" val="1001371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we’ve touched on earlier in the session, there’s many reasons we might send an email to you, but it’s mainly to signpost to something. To drawer your attention to something in particular.</a:t>
            </a:r>
          </a:p>
          <a:p>
            <a:endParaRPr lang="en-GB" dirty="0"/>
          </a:p>
          <a:p>
            <a:r>
              <a:rPr lang="en-GB" dirty="0"/>
              <a:t>This can include our training programme including our webinars, drop in sessions or videos, new or existing resources or resources specific to that time of the year, events, new or updated administration processes or regulation changes.</a:t>
            </a:r>
          </a:p>
          <a:p>
            <a:endParaRPr lang="en-GB" dirty="0"/>
          </a:p>
          <a:p>
            <a:r>
              <a:rPr lang="en-GB" dirty="0"/>
              <a:t>We might send an email to drawer your attention to something if we’ve held a focus group and those on the focus group have stated they weren’t aware of training we had, or a group of videos that might help you to complete submissions. </a:t>
            </a:r>
          </a:p>
          <a:p>
            <a:endParaRPr lang="en-GB" dirty="0"/>
          </a:p>
          <a:p>
            <a:r>
              <a:rPr lang="en-GB" dirty="0"/>
              <a:t>We may send an email if our social media is showing that there’s a gap in Scheme knowledge and you’re unaware of some resources we have that might help that.</a:t>
            </a:r>
          </a:p>
          <a:p>
            <a:endParaRPr lang="en-GB" dirty="0"/>
          </a:p>
          <a:p>
            <a:r>
              <a:rPr lang="en-GB" dirty="0"/>
              <a:t>And we might send an email if the Department for Education or The Pensions Regulator ask us to remind you or inform you of something.</a:t>
            </a:r>
          </a:p>
        </p:txBody>
      </p:sp>
      <p:sp>
        <p:nvSpPr>
          <p:cNvPr id="4" name="Slide Number Placeholder 3"/>
          <p:cNvSpPr>
            <a:spLocks noGrp="1"/>
          </p:cNvSpPr>
          <p:nvPr>
            <p:ph type="sldNum" sz="quarter" idx="5"/>
          </p:nvPr>
        </p:nvSpPr>
        <p:spPr/>
        <p:txBody>
          <a:bodyPr/>
          <a:lstStyle/>
          <a:p>
            <a:fld id="{2DA3B6EA-DD97-43EA-9327-E7F5EB5431D7}" type="slidenum">
              <a:rPr lang="en-GB" smtClean="0"/>
              <a:t>12</a:t>
            </a:fld>
            <a:endParaRPr lang="en-GB" dirty="0"/>
          </a:p>
        </p:txBody>
      </p:sp>
    </p:spTree>
    <p:extLst>
      <p:ext uri="{BB962C8B-B14F-4D97-AF65-F5344CB8AC3E}">
        <p14:creationId xmlns:p14="http://schemas.microsoft.com/office/powerpoint/2010/main" val="1796503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 email campaign we send, we record data on. This includes critical success factors such as the amount of times the email was opened, how many times buttons or hyperlinks within the emails were clicked, how many times the employer portal was accessed as a direct result of the email being sent, and we can even check to see if other pages were visited on the website from the email and how long each page was viewed for.</a:t>
            </a:r>
          </a:p>
          <a:p>
            <a:endParaRPr lang="en-GB" dirty="0"/>
          </a:p>
          <a:p>
            <a:r>
              <a:rPr lang="en-GB" dirty="0"/>
              <a:t>All of this helps us to understand how successful a campaign is. </a:t>
            </a:r>
          </a:p>
          <a:p>
            <a:endParaRPr lang="en-GB" dirty="0"/>
          </a:p>
          <a:p>
            <a:r>
              <a:rPr lang="en-GB" dirty="0"/>
              <a:t>If for example, we take the training email campaign, our biggest CSF from that would be webinar registrations. To see if the email has been deemed ‘successful’ we’d check to see if the numbers have increased after the campaign has been sent.</a:t>
            </a:r>
          </a:p>
          <a:p>
            <a:endParaRPr lang="en-GB" dirty="0"/>
          </a:p>
          <a:p>
            <a:r>
              <a:rPr lang="en-GB" dirty="0"/>
              <a:t>We review the data for our campaigns three and six weeks after it’s been sent. 3 weeks to show us what the immediate results are and 6 to give us an idea of what we call the ‘longtail’ to see if the campaign is still being used 6 weeks after it’s been sent. </a:t>
            </a:r>
          </a:p>
          <a:p>
            <a:endParaRPr lang="en-GB" dirty="0"/>
          </a:p>
          <a:p>
            <a:r>
              <a:rPr lang="en-GB" dirty="0"/>
              <a:t>From the data, we build our future campaigns, if something resulted in high clicks, we keep its format, if it doesn’t we look to change it.</a:t>
            </a:r>
          </a:p>
          <a:p>
            <a:endParaRPr lang="en-GB" dirty="0"/>
          </a:p>
          <a:p>
            <a:r>
              <a:rPr lang="en-GB" dirty="0"/>
              <a:t>Every email we send has the end user in mind and how beneficial you’ll find them.</a:t>
            </a:r>
          </a:p>
          <a:p>
            <a:endParaRPr lang="en-GB" dirty="0"/>
          </a:p>
          <a:p>
            <a:r>
              <a:rPr lang="en-GB" dirty="0"/>
              <a:t>As we’ve touched on previously, we also segment our emails, this can be to different establishments, such as Independent schools, Academies, Multi-Academy Trusts, Higher Education or Further Education such as Colleges or Universities and Local Authority run schools. </a:t>
            </a:r>
          </a:p>
          <a:p>
            <a:endParaRPr lang="en-GB" dirty="0"/>
          </a:p>
          <a:p>
            <a:r>
              <a:rPr lang="en-GB" dirty="0"/>
              <a:t>We also send to Payroll Providers as well as employers.</a:t>
            </a:r>
          </a:p>
          <a:p>
            <a:endParaRPr lang="en-GB" dirty="0"/>
          </a:p>
          <a:p>
            <a:r>
              <a:rPr lang="en-GB" dirty="0"/>
              <a:t>In addition to the segmentation with establishment type, we also send to segments within each establishment, so for example, a primary contact will receive almost all communications from us, whereas the End of Year Certificate email will only go to the EOYC contact within your establishment.</a:t>
            </a:r>
          </a:p>
          <a:p>
            <a:endParaRPr lang="en-GB" dirty="0"/>
          </a:p>
          <a:p>
            <a:r>
              <a:rPr lang="en-GB" dirty="0"/>
              <a:t>The reason we segment this way is to make sure you receive only the information relevant to you.</a:t>
            </a:r>
          </a:p>
          <a:p>
            <a:endParaRPr lang="en-GB" dirty="0"/>
          </a:p>
          <a:p>
            <a:r>
              <a:rPr lang="en-GB" dirty="0"/>
              <a:t>The last thing we do with data, is we look at when we should send emails. Based on previous information we’ve found sending emails to employers on a Thursday afternoon is the best time for open and click rates, but we’d actually like to do another Poll now to see if you agree with this.</a:t>
            </a:r>
          </a:p>
        </p:txBody>
      </p:sp>
      <p:sp>
        <p:nvSpPr>
          <p:cNvPr id="4" name="Slide Number Placeholder 3"/>
          <p:cNvSpPr>
            <a:spLocks noGrp="1"/>
          </p:cNvSpPr>
          <p:nvPr>
            <p:ph type="sldNum" sz="quarter" idx="5"/>
          </p:nvPr>
        </p:nvSpPr>
        <p:spPr/>
        <p:txBody>
          <a:bodyPr/>
          <a:lstStyle/>
          <a:p>
            <a:fld id="{2DA3B6EA-DD97-43EA-9327-E7F5EB5431D7}" type="slidenum">
              <a:rPr lang="en-GB" smtClean="0"/>
              <a:t>13</a:t>
            </a:fld>
            <a:endParaRPr lang="en-GB" dirty="0"/>
          </a:p>
        </p:txBody>
      </p:sp>
    </p:spTree>
    <p:extLst>
      <p:ext uri="{BB962C8B-B14F-4D97-AF65-F5344CB8AC3E}">
        <p14:creationId xmlns:p14="http://schemas.microsoft.com/office/powerpoint/2010/main" val="2822712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Polls on Teams to ask questions</a:t>
            </a:r>
          </a:p>
        </p:txBody>
      </p:sp>
      <p:sp>
        <p:nvSpPr>
          <p:cNvPr id="4" name="Slide Number Placeholder 3"/>
          <p:cNvSpPr>
            <a:spLocks noGrp="1"/>
          </p:cNvSpPr>
          <p:nvPr>
            <p:ph type="sldNum" sz="quarter" idx="5"/>
          </p:nvPr>
        </p:nvSpPr>
        <p:spPr/>
        <p:txBody>
          <a:bodyPr/>
          <a:lstStyle/>
          <a:p>
            <a:fld id="{2DA3B6EA-DD97-43EA-9327-E7F5EB5431D7}" type="slidenum">
              <a:rPr lang="en-GB" smtClean="0"/>
              <a:t>14</a:t>
            </a:fld>
            <a:endParaRPr lang="en-GB" dirty="0"/>
          </a:p>
        </p:txBody>
      </p:sp>
    </p:spTree>
    <p:extLst>
      <p:ext uri="{BB962C8B-B14F-4D97-AF65-F5344CB8AC3E}">
        <p14:creationId xmlns:p14="http://schemas.microsoft.com/office/powerpoint/2010/main" val="4755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Contact Details web form is something anyone in your establishment with access to the Employer Portal for your data centre can access and update.</a:t>
            </a:r>
          </a:p>
          <a:p>
            <a:endParaRPr lang="en-GB" dirty="0"/>
          </a:p>
          <a:p>
            <a:r>
              <a:rPr lang="en-GB" dirty="0"/>
              <a:t>There are certain fields that are mandatory, such as the Head of Finance, Primary Contact, Monthly Data Collection or Monthly Contributions Reconciliation contact, a Service and Salary contact and an EOYC contact.</a:t>
            </a:r>
          </a:p>
          <a:p>
            <a:endParaRPr lang="en-GB" dirty="0"/>
          </a:p>
          <a:p>
            <a:r>
              <a:rPr lang="en-GB" dirty="0"/>
              <a:t>There are others you can provide for your establishment but these are optional, they include a Governors contact, a Head teacher contact, MAT contact, space for your Payroll Provider or Software Provider if you’re an employer who uses one, a Premature Retirement contact, and if you’re an LA a Section 151 officer.</a:t>
            </a:r>
          </a:p>
          <a:p>
            <a:endParaRPr lang="en-GB" dirty="0"/>
          </a:p>
          <a:p>
            <a:r>
              <a:rPr lang="en-GB" dirty="0"/>
              <a:t>All of these can then help us to target who we communicate with and the more your establishment has filled in, the more accurate the information you’ll receive from us will be.</a:t>
            </a:r>
          </a:p>
          <a:p>
            <a:endParaRPr lang="en-GB" dirty="0"/>
          </a:p>
          <a:p>
            <a:r>
              <a:rPr lang="en-GB" dirty="0"/>
              <a:t>If you’ve got access to your establishment’s Employer Portal account then you’ll be able to update these details yourself as and when you need to, whenever you need to.</a:t>
            </a:r>
          </a:p>
          <a:p>
            <a:endParaRPr lang="en-GB" dirty="0"/>
          </a:p>
          <a:p>
            <a:r>
              <a:rPr lang="en-GB" dirty="0"/>
              <a:t>It’s vital that they’re always accurate, so if someone within your establishment moves roles, or leaves, then we need to know about it.</a:t>
            </a:r>
          </a:p>
          <a:p>
            <a:endParaRPr lang="en-GB" dirty="0"/>
          </a:p>
          <a:p>
            <a:r>
              <a:rPr lang="en-GB" dirty="0"/>
              <a:t>We are currently looking at updating the form so that you can confirm the details are still correct even if they’ve not been updated for a while and we hope to launch this soon.</a:t>
            </a:r>
          </a:p>
        </p:txBody>
      </p:sp>
      <p:sp>
        <p:nvSpPr>
          <p:cNvPr id="4" name="Slide Number Placeholder 3"/>
          <p:cNvSpPr>
            <a:spLocks noGrp="1"/>
          </p:cNvSpPr>
          <p:nvPr>
            <p:ph type="sldNum" sz="quarter" idx="5"/>
          </p:nvPr>
        </p:nvSpPr>
        <p:spPr/>
        <p:txBody>
          <a:bodyPr/>
          <a:lstStyle/>
          <a:p>
            <a:fld id="{2DA3B6EA-DD97-43EA-9327-E7F5EB5431D7}" type="slidenum">
              <a:rPr lang="en-GB" smtClean="0"/>
              <a:t>15</a:t>
            </a:fld>
            <a:endParaRPr lang="en-GB" dirty="0"/>
          </a:p>
        </p:txBody>
      </p:sp>
    </p:spTree>
    <p:extLst>
      <p:ext uri="{BB962C8B-B14F-4D97-AF65-F5344CB8AC3E}">
        <p14:creationId xmlns:p14="http://schemas.microsoft.com/office/powerpoint/2010/main" val="2077145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Polls on Teams to ask questions</a:t>
            </a:r>
          </a:p>
        </p:txBody>
      </p:sp>
      <p:sp>
        <p:nvSpPr>
          <p:cNvPr id="4" name="Slide Number Placeholder 3"/>
          <p:cNvSpPr>
            <a:spLocks noGrp="1"/>
          </p:cNvSpPr>
          <p:nvPr>
            <p:ph type="sldNum" sz="quarter" idx="5"/>
          </p:nvPr>
        </p:nvSpPr>
        <p:spPr/>
        <p:txBody>
          <a:bodyPr/>
          <a:lstStyle/>
          <a:p>
            <a:fld id="{2DA3B6EA-DD97-43EA-9327-E7F5EB5431D7}" type="slidenum">
              <a:rPr lang="en-GB" smtClean="0"/>
              <a:t>16</a:t>
            </a:fld>
            <a:endParaRPr lang="en-GB" dirty="0"/>
          </a:p>
        </p:txBody>
      </p:sp>
    </p:spTree>
    <p:extLst>
      <p:ext uri="{BB962C8B-B14F-4D97-AF65-F5344CB8AC3E}">
        <p14:creationId xmlns:p14="http://schemas.microsoft.com/office/powerpoint/2010/main" val="4049007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Engagement Plan is worked up every year for the following year’s campaigns. We work alongside teams within the business for annual campaigns, such as the operational teams, finance and policy.</a:t>
            </a:r>
          </a:p>
          <a:p>
            <a:endParaRPr lang="en-GB" dirty="0"/>
          </a:p>
          <a:p>
            <a:r>
              <a:rPr lang="en-GB" dirty="0"/>
              <a:t>We also work with stakeholders such as unions, employer groups, members and employers. (might want to elaborate some here, such as LGA etc.)</a:t>
            </a:r>
          </a:p>
          <a:p>
            <a:endParaRPr lang="en-GB" dirty="0"/>
          </a:p>
          <a:p>
            <a:r>
              <a:rPr lang="en-GB" dirty="0"/>
              <a:t>Once we’ve completed the engagement plan with all relevant parties included we send it to the Department for Education to review and approve.</a:t>
            </a:r>
          </a:p>
          <a:p>
            <a:endParaRPr lang="en-GB" dirty="0"/>
          </a:p>
          <a:p>
            <a:r>
              <a:rPr lang="en-GB" dirty="0"/>
              <a:t>Throughout the course of the year, there may be times where certain campaigns are moved due to delays in processes being implemented (not sure you want to include this but thought I’d add it just in case) or if something else is deemed more important – such as regulatory changes.</a:t>
            </a:r>
          </a:p>
          <a:p>
            <a:endParaRPr lang="en-GB" dirty="0"/>
          </a:p>
          <a:p>
            <a:r>
              <a:rPr lang="en-GB" dirty="0">
                <a:highlight>
                  <a:srgbClr val="FFFF00"/>
                </a:highlight>
              </a:rPr>
              <a:t>We have a number of different kinds of campaigns we send which we’ll cover on the next couple of slides</a:t>
            </a:r>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3</a:t>
            </a:fld>
            <a:endParaRPr lang="en-GB" dirty="0"/>
          </a:p>
        </p:txBody>
      </p:sp>
    </p:spTree>
    <p:extLst>
      <p:ext uri="{BB962C8B-B14F-4D97-AF65-F5344CB8AC3E}">
        <p14:creationId xmlns:p14="http://schemas.microsoft.com/office/powerpoint/2010/main" val="2477736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ighlight>
                  <a:srgbClr val="FFFF00"/>
                </a:highlight>
              </a:rPr>
              <a:t>Some campaigns are monthly like the bulletin, and some are bespoke to a specific topic, such as when we release new resources.</a:t>
            </a:r>
          </a:p>
          <a:p>
            <a:endParaRPr lang="en-GB" dirty="0"/>
          </a:p>
          <a:p>
            <a:r>
              <a:rPr lang="en-GB" dirty="0"/>
              <a:t>We also have different kinds of email campaigns, there’s regulatory emails such as contribution changes, EOYC, pensions increase, and independent schools phased withdrawal or leaving the Scheme entirely, and there are others that provide administration support, such as the bulletin, or the MCR bulletins.</a:t>
            </a:r>
          </a:p>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4</a:t>
            </a:fld>
            <a:endParaRPr lang="en-GB" dirty="0"/>
          </a:p>
        </p:txBody>
      </p:sp>
    </p:spTree>
    <p:extLst>
      <p:ext uri="{BB962C8B-B14F-4D97-AF65-F5344CB8AC3E}">
        <p14:creationId xmlns:p14="http://schemas.microsoft.com/office/powerpoint/2010/main" val="4141269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we sometimes have wider campaigns that include social media activity and website support, such as carousels and promo boxes on the website which signpost to important information, such as EOYC, Transitional Protection changes or to encourage employers to on-board to MCR.</a:t>
            </a:r>
          </a:p>
        </p:txBody>
      </p:sp>
      <p:sp>
        <p:nvSpPr>
          <p:cNvPr id="4" name="Slide Number Placeholder 3"/>
          <p:cNvSpPr>
            <a:spLocks noGrp="1"/>
          </p:cNvSpPr>
          <p:nvPr>
            <p:ph type="sldNum" sz="quarter" idx="5"/>
          </p:nvPr>
        </p:nvSpPr>
        <p:spPr/>
        <p:txBody>
          <a:bodyPr/>
          <a:lstStyle/>
          <a:p>
            <a:fld id="{2DA3B6EA-DD97-43EA-9327-E7F5EB5431D7}" type="slidenum">
              <a:rPr lang="en-GB" smtClean="0"/>
              <a:t>5</a:t>
            </a:fld>
            <a:endParaRPr lang="en-GB" dirty="0"/>
          </a:p>
        </p:txBody>
      </p:sp>
    </p:spTree>
    <p:extLst>
      <p:ext uri="{BB962C8B-B14F-4D97-AF65-F5344CB8AC3E}">
        <p14:creationId xmlns:p14="http://schemas.microsoft.com/office/powerpoint/2010/main" val="1314204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Times New Roman" panose="02020603050405020304" pitchFamily="18" charset="0"/>
              </a:rPr>
              <a:t>During the year we cover a variety of different communications, some are sent every month like our bulletins, some every quarter like our training reminders. Others can be annual like the EOYC campaign we showed you on the previous slide.</a:t>
            </a:r>
          </a:p>
          <a:p>
            <a:endParaRPr lang="en-GB" sz="1800" dirty="0">
              <a:effectLst/>
              <a:latin typeface="Calibri" panose="020F0502020204030204" pitchFamily="34"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In addition to the timing of when we send them, there’s also different kinds of emails we send as previously mentioned. Some might fall under an ‘Adhoc’ category as they might not be needed every year but might signpost to something new, like our new employer video email we showed you earlier.</a:t>
            </a:r>
          </a:p>
          <a:p>
            <a:endParaRPr lang="en-GB" sz="1800" dirty="0">
              <a:effectLst/>
              <a:latin typeface="Calibri" panose="020F0502020204030204" pitchFamily="34"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There may also be project specific emails, such as the Transitional Protection changes email shown on screen. </a:t>
            </a:r>
          </a:p>
          <a:p>
            <a:endParaRPr lang="en-GB" sz="1800" dirty="0">
              <a:effectLst/>
              <a:latin typeface="Calibri" panose="020F0502020204030204" pitchFamily="34"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And then there’s the emails generated by us such as the bulletins, training updates, EOYC process reminders etc. and those generated by the system such as MDC and MCR reminders, MPO Reports and Monthly Contribution reminders. </a:t>
            </a:r>
          </a:p>
          <a:p>
            <a:endParaRPr lang="en-GB" sz="1800" dirty="0">
              <a:effectLst/>
              <a:latin typeface="Calibri" panose="020F0502020204030204" pitchFamily="34"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We’re currently undergoing a re-brand transition with all of our Autocomms so over the next few months you should notice a coherence with all of our communications as they’ll all be in the new brand you’re used to from our emails. </a:t>
            </a:r>
          </a:p>
          <a:p>
            <a:endParaRPr lang="en-GB" sz="1800" dirty="0">
              <a:effectLst/>
              <a:latin typeface="Calibri" panose="020F0502020204030204" pitchFamily="34"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Across the next few slides we’ll show you some additional examples of what we’ve covered this year….</a:t>
            </a:r>
          </a:p>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6</a:t>
            </a:fld>
            <a:endParaRPr lang="en-GB" dirty="0"/>
          </a:p>
        </p:txBody>
      </p:sp>
    </p:spTree>
    <p:extLst>
      <p:ext uri="{BB962C8B-B14F-4D97-AF65-F5344CB8AC3E}">
        <p14:creationId xmlns:p14="http://schemas.microsoft.com/office/powerpoint/2010/main" val="451152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quarter we send every establishment an update to let you know what training is available to you including any new resources we’ve created.</a:t>
            </a:r>
          </a:p>
          <a:p>
            <a:endParaRPr lang="en-GB" dirty="0"/>
          </a:p>
          <a:p>
            <a:r>
              <a:rPr lang="en-GB" dirty="0"/>
              <a:t>They’re a way for us to show what we offer and provide you with direct links to our resources or event booking pages to make it easier to get the most out of our training programme.</a:t>
            </a:r>
          </a:p>
          <a:p>
            <a:endParaRPr lang="en-GB" dirty="0"/>
          </a:p>
          <a:p>
            <a:r>
              <a:rPr lang="en-GB" dirty="0"/>
              <a:t>Long serving employers may have seen many of these over the years, but new employers can really boost their knowledge with the help of these campaigns.</a:t>
            </a:r>
          </a:p>
          <a:p>
            <a:endParaRPr lang="en-GB" dirty="0"/>
          </a:p>
          <a:p>
            <a:r>
              <a:rPr lang="en-GB" dirty="0"/>
              <a:t>We also target different topics throughout the year, for example, remind you of our EOYC resources and webinars as deadlines approach, or highlight out retirement options webinar as summer retirements approach to help you understand the different options members have and the application process.</a:t>
            </a:r>
          </a:p>
        </p:txBody>
      </p:sp>
      <p:sp>
        <p:nvSpPr>
          <p:cNvPr id="4" name="Slide Number Placeholder 3"/>
          <p:cNvSpPr>
            <a:spLocks noGrp="1"/>
          </p:cNvSpPr>
          <p:nvPr>
            <p:ph type="sldNum" sz="quarter" idx="5"/>
          </p:nvPr>
        </p:nvSpPr>
        <p:spPr/>
        <p:txBody>
          <a:bodyPr/>
          <a:lstStyle/>
          <a:p>
            <a:fld id="{2DA3B6EA-DD97-43EA-9327-E7F5EB5431D7}" type="slidenum">
              <a:rPr lang="en-GB" smtClean="0"/>
              <a:t>7</a:t>
            </a:fld>
            <a:endParaRPr lang="en-GB" dirty="0"/>
          </a:p>
        </p:txBody>
      </p:sp>
    </p:spTree>
    <p:extLst>
      <p:ext uri="{BB962C8B-B14F-4D97-AF65-F5344CB8AC3E}">
        <p14:creationId xmlns:p14="http://schemas.microsoft.com/office/powerpoint/2010/main" val="3676875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type of email communication we send are what we call auto comms. These are communications that are sent monthly to specific contacts within your establishment that are in charge of a task.</a:t>
            </a:r>
          </a:p>
          <a:p>
            <a:endParaRPr lang="en-GB" dirty="0"/>
          </a:p>
          <a:p>
            <a:r>
              <a:rPr lang="en-GB" dirty="0"/>
              <a:t>In this example, it’s the Monthly Contributions Reminder email which is sent at the end of every month to remind your Monthly Contributions contact that they need to make the relevant payment.</a:t>
            </a:r>
          </a:p>
          <a:p>
            <a:endParaRPr lang="en-GB" dirty="0"/>
          </a:p>
          <a:p>
            <a:r>
              <a:rPr lang="en-GB" dirty="0"/>
              <a:t>Some emails, like this can cover more than one scenario, for example MCR and MDC, so you’ll need to know which is applicable to you to know which process you’ll need to follow.</a:t>
            </a:r>
          </a:p>
          <a:p>
            <a:endParaRPr lang="en-GB" dirty="0"/>
          </a:p>
          <a:p>
            <a:r>
              <a:rPr lang="en-GB" dirty="0"/>
              <a:t>Certain contacts within your establishment are mandatory, meaning you have to provide us a name for them, the Monthly Contributions contact is one of them, so it’s vital that if that person within your establishment moves roles or leaves this is updated promptly to ensure the right person is receiving the correct information from us. We’ll cover this more later on.</a:t>
            </a:r>
          </a:p>
        </p:txBody>
      </p:sp>
      <p:sp>
        <p:nvSpPr>
          <p:cNvPr id="4" name="Slide Number Placeholder 3"/>
          <p:cNvSpPr>
            <a:spLocks noGrp="1"/>
          </p:cNvSpPr>
          <p:nvPr>
            <p:ph type="sldNum" sz="quarter" idx="5"/>
          </p:nvPr>
        </p:nvSpPr>
        <p:spPr/>
        <p:txBody>
          <a:bodyPr/>
          <a:lstStyle/>
          <a:p>
            <a:fld id="{2DA3B6EA-DD97-43EA-9327-E7F5EB5431D7}" type="slidenum">
              <a:rPr lang="en-GB" smtClean="0"/>
              <a:t>8</a:t>
            </a:fld>
            <a:endParaRPr lang="en-GB" dirty="0"/>
          </a:p>
        </p:txBody>
      </p:sp>
    </p:spTree>
    <p:extLst>
      <p:ext uri="{BB962C8B-B14F-4D97-AF65-F5344CB8AC3E}">
        <p14:creationId xmlns:p14="http://schemas.microsoft.com/office/powerpoint/2010/main" val="2183332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Poll in Teams to ask these questions</a:t>
            </a:r>
          </a:p>
        </p:txBody>
      </p:sp>
      <p:sp>
        <p:nvSpPr>
          <p:cNvPr id="4" name="Slide Number Placeholder 3"/>
          <p:cNvSpPr>
            <a:spLocks noGrp="1"/>
          </p:cNvSpPr>
          <p:nvPr>
            <p:ph type="sldNum" sz="quarter" idx="5"/>
          </p:nvPr>
        </p:nvSpPr>
        <p:spPr/>
        <p:txBody>
          <a:bodyPr/>
          <a:lstStyle/>
          <a:p>
            <a:fld id="{2DA3B6EA-DD97-43EA-9327-E7F5EB5431D7}" type="slidenum">
              <a:rPr lang="en-GB" smtClean="0"/>
              <a:t>9</a:t>
            </a:fld>
            <a:endParaRPr lang="en-GB" dirty="0"/>
          </a:p>
        </p:txBody>
      </p:sp>
    </p:spTree>
    <p:extLst>
      <p:ext uri="{BB962C8B-B14F-4D97-AF65-F5344CB8AC3E}">
        <p14:creationId xmlns:p14="http://schemas.microsoft.com/office/powerpoint/2010/main" val="3795368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last campaign type we want to show you in our examples, is our monthly bulletin.</a:t>
            </a:r>
          </a:p>
          <a:p>
            <a:endParaRPr lang="en-GB" dirty="0"/>
          </a:p>
          <a:p>
            <a:r>
              <a:rPr lang="en-GB" dirty="0"/>
              <a:t>The example on screen is our September bulletin which was sent to all Academies.</a:t>
            </a:r>
          </a:p>
          <a:p>
            <a:endParaRPr lang="en-GB" dirty="0"/>
          </a:p>
          <a:p>
            <a:r>
              <a:rPr lang="en-GB" dirty="0"/>
              <a:t>These are sent to the same people in your establishment as our training emails are, as they contain a mix of stories that are applicable to different people and there’s usually around 10 different stories each month.</a:t>
            </a:r>
          </a:p>
          <a:p>
            <a:endParaRPr lang="en-GB" dirty="0"/>
          </a:p>
          <a:p>
            <a:r>
              <a:rPr lang="en-GB" dirty="0"/>
              <a:t>We send a separate bulletin the day after the employer bulletin is sent to payroll providers. We slightly tweak the content so that makes sense to payroll providers, so instead of saying ‘talk to your members’, we’d say ‘we’ve advised employers to talk to their members’. </a:t>
            </a:r>
          </a:p>
          <a:p>
            <a:endParaRPr lang="en-GB" dirty="0"/>
          </a:p>
          <a:p>
            <a:r>
              <a:rPr lang="en-GB" dirty="0"/>
              <a:t>Additionally, we send different types of establishments different stories that may only be specific to that establishment type. For example, with the EOYC deadline, as the Local Authority deadline is different from all other segments the information in the LA bulletin around EOYC will be different. </a:t>
            </a:r>
          </a:p>
          <a:p>
            <a:endParaRPr lang="en-GB" dirty="0"/>
          </a:p>
          <a:p>
            <a:r>
              <a:rPr lang="en-GB" dirty="0"/>
              <a:t>Another example is that Independent schools can leave the Teachers’ Pension Scheme if they choose, and offer an alternative pension Scheme to their members, any stories around this will only ever be sent to Independent Schools because other establishments don’t need to know this information.</a:t>
            </a:r>
          </a:p>
          <a:p>
            <a:endParaRPr lang="en-GB" dirty="0"/>
          </a:p>
          <a:p>
            <a:r>
              <a:rPr lang="en-GB" dirty="0"/>
              <a:t>We try and tailor our information in this way to make sure you’re only receiving the information you need.</a:t>
            </a:r>
          </a:p>
        </p:txBody>
      </p:sp>
      <p:sp>
        <p:nvSpPr>
          <p:cNvPr id="4" name="Slide Number Placeholder 3"/>
          <p:cNvSpPr>
            <a:spLocks noGrp="1"/>
          </p:cNvSpPr>
          <p:nvPr>
            <p:ph type="sldNum" sz="quarter" idx="5"/>
          </p:nvPr>
        </p:nvSpPr>
        <p:spPr/>
        <p:txBody>
          <a:bodyPr/>
          <a:lstStyle/>
          <a:p>
            <a:fld id="{2DA3B6EA-DD97-43EA-9327-E7F5EB5431D7}" type="slidenum">
              <a:rPr lang="en-GB" smtClean="0"/>
              <a:t>10</a:t>
            </a:fld>
            <a:endParaRPr lang="en-GB" dirty="0"/>
          </a:p>
        </p:txBody>
      </p:sp>
    </p:spTree>
    <p:extLst>
      <p:ext uri="{BB962C8B-B14F-4D97-AF65-F5344CB8AC3E}">
        <p14:creationId xmlns:p14="http://schemas.microsoft.com/office/powerpoint/2010/main" val="1220847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over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1D8687-43F3-4C3F-8504-C401FE65AFE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Picture 3" descr="A picture containing drawing, plate&#10;&#10;Description automatically generated">
            <a:extLst>
              <a:ext uri="{FF2B5EF4-FFF2-40B4-BE49-F238E27FC236}">
                <a16:creationId xmlns:a16="http://schemas.microsoft.com/office/drawing/2014/main" id="{20BA0978-53CA-490F-ACBA-BA4AC872F4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4015" y="2725469"/>
            <a:ext cx="2843999" cy="853200"/>
          </a:xfrm>
          <a:prstGeom prst="rect">
            <a:avLst/>
          </a:prstGeom>
        </p:spPr>
      </p:pic>
      <p:sp>
        <p:nvSpPr>
          <p:cNvPr id="5" name="Content Placeholder 9">
            <a:extLst>
              <a:ext uri="{FF2B5EF4-FFF2-40B4-BE49-F238E27FC236}">
                <a16:creationId xmlns:a16="http://schemas.microsoft.com/office/drawing/2014/main" id="{6504DC5C-4FC8-486F-A6B3-6AB06B22CC28}"/>
              </a:ext>
            </a:extLst>
          </p:cNvPr>
          <p:cNvSpPr>
            <a:spLocks noGrp="1"/>
          </p:cNvSpPr>
          <p:nvPr>
            <p:ph sz="quarter" idx="11"/>
          </p:nvPr>
        </p:nvSpPr>
        <p:spPr>
          <a:xfrm>
            <a:off x="354015" y="4162954"/>
            <a:ext cx="6253233" cy="1914434"/>
          </a:xfrm>
        </p:spPr>
        <p:txBody>
          <a:bodyPr/>
          <a:lstStyle>
            <a:lvl1pPr>
              <a:defRPr sz="4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214160094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5_Content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F0F212-9D66-4A54-B981-C819958CC725}"/>
              </a:ext>
            </a:extLst>
          </p:cNvPr>
          <p:cNvSpPr>
            <a:spLocks noGrp="1"/>
          </p:cNvSpPr>
          <p:nvPr>
            <p:ph type="title" hasCustomPrompt="1"/>
          </p:nvPr>
        </p:nvSpPr>
        <p:spPr>
          <a:xfrm>
            <a:off x="6827023" y="557276"/>
            <a:ext cx="5028092" cy="602987"/>
          </a:xfrm>
        </p:spPr>
        <p:txBody>
          <a:bodyPr anchor="b"/>
          <a:lstStyle>
            <a:lvl1pPr>
              <a:defRPr sz="4000">
                <a:solidFill>
                  <a:schemeClr val="tx1"/>
                </a:solidFill>
              </a:defRPr>
            </a:lvl1pPr>
          </a:lstStyle>
          <a:p>
            <a:r>
              <a:rPr lang="en-US" dirty="0"/>
              <a:t>Title text</a:t>
            </a:r>
            <a:endParaRPr lang="en-GB" dirty="0"/>
          </a:p>
        </p:txBody>
      </p:sp>
      <p:sp>
        <p:nvSpPr>
          <p:cNvPr id="9" name="Content Placeholder 3">
            <a:extLst>
              <a:ext uri="{FF2B5EF4-FFF2-40B4-BE49-F238E27FC236}">
                <a16:creationId xmlns:a16="http://schemas.microsoft.com/office/drawing/2014/main" id="{72AA139E-73EC-4082-87F8-B646E12ABD9E}"/>
              </a:ext>
            </a:extLst>
          </p:cNvPr>
          <p:cNvSpPr>
            <a:spLocks noGrp="1"/>
          </p:cNvSpPr>
          <p:nvPr>
            <p:ph sz="quarter" idx="11"/>
          </p:nvPr>
        </p:nvSpPr>
        <p:spPr>
          <a:xfrm>
            <a:off x="6835044"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0" name="Picture 9" descr="A picture containing drawing, plate&#10;&#10;Description automatically generated">
            <a:extLst>
              <a:ext uri="{FF2B5EF4-FFF2-40B4-BE49-F238E27FC236}">
                <a16:creationId xmlns:a16="http://schemas.microsoft.com/office/drawing/2014/main" id="{65FB7C88-6A46-4E39-A523-4B4876FF97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pic>
        <p:nvPicPr>
          <p:cNvPr id="3" name="Picture 2">
            <a:extLst>
              <a:ext uri="{FF2B5EF4-FFF2-40B4-BE49-F238E27FC236}">
                <a16:creationId xmlns:a16="http://schemas.microsoft.com/office/drawing/2014/main" id="{099B5CF6-4D24-42CF-BADA-0217DA9B6BB6}"/>
              </a:ext>
            </a:extLst>
          </p:cNvPr>
          <p:cNvPicPr>
            <a:picLocks noChangeAspect="1"/>
          </p:cNvPicPr>
          <p:nvPr userDrawn="1"/>
        </p:nvPicPr>
        <p:blipFill>
          <a:blip r:embed="rId4">
            <a:extLst>
              <a:ext uri="{28A0092B-C50C-407E-A947-70E740481C1C}">
                <a14:useLocalDpi xmlns:a14="http://schemas.microsoft.com/office/drawing/2010/main" val="0"/>
              </a:ext>
            </a:extLst>
          </a:blip>
          <a:srcRect l="47" r="47"/>
          <a:stretch/>
        </p:blipFill>
        <p:spPr>
          <a:xfrm>
            <a:off x="18445" y="0"/>
            <a:ext cx="6077555" cy="6858000"/>
          </a:xfrm>
          <a:prstGeom prst="rect">
            <a:avLst/>
          </a:prstGeom>
        </p:spPr>
      </p:pic>
    </p:spTree>
    <p:extLst>
      <p:ext uri="{BB962C8B-B14F-4D97-AF65-F5344CB8AC3E}">
        <p14:creationId xmlns:p14="http://schemas.microsoft.com/office/powerpoint/2010/main" val="547057002"/>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3_Title Sub Content and ipa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BBEAB3-7ADB-4A82-B6AA-4BC9AB87D6D2}"/>
              </a:ext>
            </a:extLst>
          </p:cNvPr>
          <p:cNvSpPr/>
          <p:nvPr userDrawn="1"/>
        </p:nvSpPr>
        <p:spPr>
          <a:xfrm>
            <a:off x="0" y="0"/>
            <a:ext cx="12192000" cy="6858000"/>
          </a:xfrm>
          <a:prstGeom prst="rect">
            <a:avLst/>
          </a:prstGeom>
          <a:solidFill>
            <a:srgbClr val="003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E813CF21-0AB2-466F-8985-7AE4D26A088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7146"/>
          <a:stretch/>
        </p:blipFill>
        <p:spPr>
          <a:xfrm>
            <a:off x="4811207" y="1594442"/>
            <a:ext cx="7380793" cy="4922422"/>
          </a:xfrm>
          <a:prstGeom prst="rect">
            <a:avLst/>
          </a:prstGeom>
          <a:effectLst/>
        </p:spPr>
      </p:pic>
      <p:pic>
        <p:nvPicPr>
          <p:cNvPr id="4" name="Picture 3" descr="A picture containing drawing, plate&#10;&#10;Description automatically generated">
            <a:extLst>
              <a:ext uri="{FF2B5EF4-FFF2-40B4-BE49-F238E27FC236}">
                <a16:creationId xmlns:a16="http://schemas.microsoft.com/office/drawing/2014/main" id="{29C3F20F-C656-4876-BF5A-49E5388CE6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19258" y="555912"/>
            <a:ext cx="1528537" cy="458562"/>
          </a:xfrm>
          <a:prstGeom prst="rect">
            <a:avLst/>
          </a:prstGeom>
        </p:spPr>
      </p:pic>
      <p:sp>
        <p:nvSpPr>
          <p:cNvPr id="7" name="Content Placeholder 3">
            <a:extLst>
              <a:ext uri="{FF2B5EF4-FFF2-40B4-BE49-F238E27FC236}">
                <a16:creationId xmlns:a16="http://schemas.microsoft.com/office/drawing/2014/main" id="{05C216F6-74B5-44B5-B03A-DAC987CDA3A1}"/>
              </a:ext>
            </a:extLst>
          </p:cNvPr>
          <p:cNvSpPr>
            <a:spLocks noGrp="1"/>
          </p:cNvSpPr>
          <p:nvPr>
            <p:ph sz="quarter" idx="17"/>
          </p:nvPr>
        </p:nvSpPr>
        <p:spPr>
          <a:xfrm>
            <a:off x="354014" y="1270162"/>
            <a:ext cx="4314239" cy="4572000"/>
          </a:xfrm>
        </p:spPr>
        <p:txBody>
          <a:bodyPr/>
          <a:lstStyle>
            <a:lvl1pPr>
              <a:defRPr sz="18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Picture Placeholder 11">
            <a:extLst>
              <a:ext uri="{FF2B5EF4-FFF2-40B4-BE49-F238E27FC236}">
                <a16:creationId xmlns:a16="http://schemas.microsoft.com/office/drawing/2014/main" id="{AF688FB0-F694-4C4E-ADBB-B55C3AF029B3}"/>
              </a:ext>
            </a:extLst>
          </p:cNvPr>
          <p:cNvSpPr>
            <a:spLocks noGrp="1"/>
          </p:cNvSpPr>
          <p:nvPr>
            <p:ph type="pic" sz="quarter" idx="18"/>
          </p:nvPr>
        </p:nvSpPr>
        <p:spPr>
          <a:xfrm>
            <a:off x="6096000" y="1956022"/>
            <a:ext cx="5490000" cy="3427200"/>
          </a:xfrm>
          <a:prstGeom prst="rect">
            <a:avLst/>
          </a:prstGeom>
          <a:noFill/>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1315336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9_Title Sub Content and ipa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BBEAB3-7ADB-4A82-B6AA-4BC9AB87D6D2}"/>
              </a:ext>
            </a:extLst>
          </p:cNvPr>
          <p:cNvSpPr/>
          <p:nvPr userDrawn="1"/>
        </p:nvSpPr>
        <p:spPr>
          <a:xfrm>
            <a:off x="0" y="0"/>
            <a:ext cx="12192000" cy="6858000"/>
          </a:xfrm>
          <a:prstGeom prst="rect">
            <a:avLst/>
          </a:prstGeom>
          <a:solidFill>
            <a:srgbClr val="003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E689065B-8442-4CAD-B310-8A573E1BCA1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637" r="7146"/>
          <a:stretch/>
        </p:blipFill>
        <p:spPr>
          <a:xfrm>
            <a:off x="1" y="1451613"/>
            <a:ext cx="6888489" cy="5065251"/>
          </a:xfrm>
          <a:prstGeom prst="rect">
            <a:avLst/>
          </a:prstGeom>
          <a:effectLst/>
        </p:spPr>
      </p:pic>
      <p:sp>
        <p:nvSpPr>
          <p:cNvPr id="7" name="Title 1">
            <a:extLst>
              <a:ext uri="{FF2B5EF4-FFF2-40B4-BE49-F238E27FC236}">
                <a16:creationId xmlns:a16="http://schemas.microsoft.com/office/drawing/2014/main" id="{8EABFC77-AB52-423D-AA47-D638BB03508E}"/>
              </a:ext>
            </a:extLst>
          </p:cNvPr>
          <p:cNvSpPr>
            <a:spLocks noGrp="1"/>
          </p:cNvSpPr>
          <p:nvPr>
            <p:ph type="title" hasCustomPrompt="1"/>
          </p:nvPr>
        </p:nvSpPr>
        <p:spPr>
          <a:xfrm>
            <a:off x="345993" y="557276"/>
            <a:ext cx="9367502" cy="602987"/>
          </a:xfrm>
        </p:spPr>
        <p:txBody>
          <a:bodyPr anchor="b"/>
          <a:lstStyle>
            <a:lvl1pPr>
              <a:defRPr sz="4000">
                <a:solidFill>
                  <a:schemeClr val="bg1"/>
                </a:solidFill>
              </a:defRPr>
            </a:lvl1pPr>
          </a:lstStyle>
          <a:p>
            <a:r>
              <a:rPr lang="en-US" dirty="0"/>
              <a:t>Title text</a:t>
            </a:r>
            <a:endParaRPr lang="en-GB" dirty="0"/>
          </a:p>
        </p:txBody>
      </p:sp>
      <p:pic>
        <p:nvPicPr>
          <p:cNvPr id="12" name="Picture 11" descr="A picture containing electronics&#10;&#10;Description automatically generated">
            <a:extLst>
              <a:ext uri="{FF2B5EF4-FFF2-40B4-BE49-F238E27FC236}">
                <a16:creationId xmlns:a16="http://schemas.microsoft.com/office/drawing/2014/main" id="{3734AFA0-E89B-41FC-A582-07EDF95F71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50403" y="1319362"/>
            <a:ext cx="3301102" cy="5000040"/>
          </a:xfrm>
          <a:prstGeom prst="rect">
            <a:avLst/>
          </a:prstGeom>
        </p:spPr>
      </p:pic>
      <p:pic>
        <p:nvPicPr>
          <p:cNvPr id="14" name="Picture Placeholder 7">
            <a:extLst>
              <a:ext uri="{FF2B5EF4-FFF2-40B4-BE49-F238E27FC236}">
                <a16:creationId xmlns:a16="http://schemas.microsoft.com/office/drawing/2014/main" id="{5BF302AE-B352-4EB3-9A1A-B897089B768E}"/>
              </a:ext>
            </a:extLst>
          </p:cNvPr>
          <p:cNvPicPr>
            <a:picLocks noChangeAspect="1"/>
          </p:cNvPicPr>
          <p:nvPr userDrawn="1"/>
        </p:nvPicPr>
        <p:blipFill>
          <a:blip r:embed="rId4">
            <a:extLst>
              <a:ext uri="{28A0092B-C50C-407E-A947-70E740481C1C}">
                <a14:useLocalDpi xmlns:a14="http://schemas.microsoft.com/office/drawing/2010/main" val="0"/>
              </a:ext>
            </a:extLst>
          </a:blip>
          <a:srcRect t="77" b="77"/>
          <a:stretch/>
        </p:blipFill>
        <p:spPr>
          <a:xfrm>
            <a:off x="620013" y="1829759"/>
            <a:ext cx="5704675" cy="3526643"/>
          </a:xfrm>
          <a:prstGeom prst="rect">
            <a:avLst/>
          </a:prstGeom>
        </p:spPr>
      </p:pic>
      <p:pic>
        <p:nvPicPr>
          <p:cNvPr id="15" name="Picture Placeholder 10">
            <a:extLst>
              <a:ext uri="{FF2B5EF4-FFF2-40B4-BE49-F238E27FC236}">
                <a16:creationId xmlns:a16="http://schemas.microsoft.com/office/drawing/2014/main" id="{0F59CF0C-CCF6-4CFC-96E2-46FA8008A05B}"/>
              </a:ext>
            </a:extLst>
          </p:cNvPr>
          <p:cNvPicPr>
            <a:picLocks noChangeAspect="1"/>
          </p:cNvPicPr>
          <p:nvPr userDrawn="1"/>
        </p:nvPicPr>
        <p:blipFill>
          <a:blip r:embed="rId5">
            <a:extLst>
              <a:ext uri="{28A0092B-C50C-407E-A947-70E740481C1C}">
                <a14:useLocalDpi xmlns:a14="http://schemas.microsoft.com/office/drawing/2010/main" val="0"/>
              </a:ext>
            </a:extLst>
          </a:blip>
          <a:srcRect l="20" r="20"/>
          <a:stretch/>
        </p:blipFill>
        <p:spPr>
          <a:xfrm>
            <a:off x="8847138" y="1847850"/>
            <a:ext cx="2938462" cy="3932238"/>
          </a:xfrm>
          <a:prstGeom prst="rect">
            <a:avLst/>
          </a:prstGeom>
          <a:solidFill>
            <a:schemeClr val="bg1"/>
          </a:solidFill>
        </p:spPr>
      </p:pic>
      <p:pic>
        <p:nvPicPr>
          <p:cNvPr id="9" name="Picture 8">
            <a:extLst>
              <a:ext uri="{FF2B5EF4-FFF2-40B4-BE49-F238E27FC236}">
                <a16:creationId xmlns:a16="http://schemas.microsoft.com/office/drawing/2014/main" id="{D6286508-34AF-426C-9740-3530FB82E483}"/>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4995118" y="1631953"/>
            <a:ext cx="4998549" cy="5237134"/>
          </a:xfrm>
          <a:prstGeom prst="rect">
            <a:avLst/>
          </a:prstGeom>
        </p:spPr>
      </p:pic>
      <p:sp>
        <p:nvSpPr>
          <p:cNvPr id="10" name="Picture Placeholder 12">
            <a:extLst>
              <a:ext uri="{FF2B5EF4-FFF2-40B4-BE49-F238E27FC236}">
                <a16:creationId xmlns:a16="http://schemas.microsoft.com/office/drawing/2014/main" id="{632A6574-EDB1-440A-A47E-7279D59DB243}"/>
              </a:ext>
            </a:extLst>
          </p:cNvPr>
          <p:cNvSpPr>
            <a:spLocks noGrp="1"/>
          </p:cNvSpPr>
          <p:nvPr>
            <p:ph type="pic" sz="quarter" idx="17"/>
          </p:nvPr>
        </p:nvSpPr>
        <p:spPr>
          <a:xfrm>
            <a:off x="6657600" y="2277338"/>
            <a:ext cx="1881147" cy="3996788"/>
          </a:xfrm>
          <a:custGeom>
            <a:avLst/>
            <a:gdLst>
              <a:gd name="connsiteX0" fmla="*/ 202870 w 1452882"/>
              <a:gd name="connsiteY0" fmla="*/ 0 h 3088800"/>
              <a:gd name="connsiteX1" fmla="*/ 307352 w 1452882"/>
              <a:gd name="connsiteY1" fmla="*/ 0 h 3088800"/>
              <a:gd name="connsiteX2" fmla="*/ 321573 w 1452882"/>
              <a:gd name="connsiteY2" fmla="*/ 16508 h 3088800"/>
              <a:gd name="connsiteX3" fmla="*/ 363366 w 1452882"/>
              <a:gd name="connsiteY3" fmla="*/ 98181 h 3088800"/>
              <a:gd name="connsiteX4" fmla="*/ 416768 w 1452882"/>
              <a:gd name="connsiteY4" fmla="*/ 106580 h 3088800"/>
              <a:gd name="connsiteX5" fmla="*/ 1056431 w 1452882"/>
              <a:gd name="connsiteY5" fmla="*/ 106580 h 3088800"/>
              <a:gd name="connsiteX6" fmla="*/ 1095902 w 1452882"/>
              <a:gd name="connsiteY6" fmla="*/ 87755 h 3088800"/>
              <a:gd name="connsiteX7" fmla="*/ 1130439 w 1452882"/>
              <a:gd name="connsiteY7" fmla="*/ 9847 h 3088800"/>
              <a:gd name="connsiteX8" fmla="*/ 1147562 w 1452882"/>
              <a:gd name="connsiteY8" fmla="*/ 579 h 3088800"/>
              <a:gd name="connsiteX9" fmla="*/ 1262202 w 1452882"/>
              <a:gd name="connsiteY9" fmla="*/ 579 h 3088800"/>
              <a:gd name="connsiteX10" fmla="*/ 1389032 w 1452882"/>
              <a:gd name="connsiteY10" fmla="*/ 62558 h 3088800"/>
              <a:gd name="connsiteX11" fmla="*/ 1440112 w 1452882"/>
              <a:gd name="connsiteY11" fmla="*/ 140466 h 3088800"/>
              <a:gd name="connsiteX12" fmla="*/ 1452882 w 1452882"/>
              <a:gd name="connsiteY12" fmla="*/ 200128 h 3088800"/>
              <a:gd name="connsiteX13" fmla="*/ 1452882 w 1452882"/>
              <a:gd name="connsiteY13" fmla="*/ 2893886 h 3088800"/>
              <a:gd name="connsiteX14" fmla="*/ 1400061 w 1452882"/>
              <a:gd name="connsiteY14" fmla="*/ 3015816 h 3088800"/>
              <a:gd name="connsiteX15" fmla="*/ 1327794 w 1452882"/>
              <a:gd name="connsiteY15" fmla="*/ 3069396 h 3088800"/>
              <a:gd name="connsiteX16" fmla="*/ 1250013 w 1452882"/>
              <a:gd name="connsiteY16" fmla="*/ 3088800 h 3088800"/>
              <a:gd name="connsiteX17" fmla="*/ 195904 w 1452882"/>
              <a:gd name="connsiteY17" fmla="*/ 3088800 h 3088800"/>
              <a:gd name="connsiteX18" fmla="*/ 120445 w 1452882"/>
              <a:gd name="connsiteY18" fmla="*/ 3067368 h 3088800"/>
              <a:gd name="connsiteX19" fmla="*/ 48178 w 1452882"/>
              <a:gd name="connsiteY19" fmla="*/ 3008865 h 3088800"/>
              <a:gd name="connsiteX20" fmla="*/ 0 w 1452882"/>
              <a:gd name="connsiteY20" fmla="*/ 2877957 h 3088800"/>
              <a:gd name="connsiteX21" fmla="*/ 871 w 1452882"/>
              <a:gd name="connsiteY21" fmla="*/ 204472 h 3088800"/>
              <a:gd name="connsiteX22" fmla="*/ 17704 w 1452882"/>
              <a:gd name="connsiteY22" fmla="*/ 126854 h 3088800"/>
              <a:gd name="connsiteX23" fmla="*/ 68784 w 1452882"/>
              <a:gd name="connsiteY23" fmla="*/ 58503 h 3088800"/>
              <a:gd name="connsiteX24" fmla="*/ 202870 w 1452882"/>
              <a:gd name="connsiteY24" fmla="*/ 0 h 308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882" h="3088800">
                <a:moveTo>
                  <a:pt x="202870" y="0"/>
                </a:moveTo>
                <a:cubicBezTo>
                  <a:pt x="307352" y="0"/>
                  <a:pt x="307352" y="0"/>
                  <a:pt x="307352" y="0"/>
                </a:cubicBezTo>
                <a:cubicBezTo>
                  <a:pt x="307352" y="0"/>
                  <a:pt x="317220" y="2896"/>
                  <a:pt x="321573" y="16508"/>
                </a:cubicBezTo>
                <a:cubicBezTo>
                  <a:pt x="325926" y="30121"/>
                  <a:pt x="339567" y="82542"/>
                  <a:pt x="363366" y="98181"/>
                </a:cubicBezTo>
                <a:cubicBezTo>
                  <a:pt x="382231" y="110345"/>
                  <a:pt x="416768" y="106580"/>
                  <a:pt x="416768" y="106580"/>
                </a:cubicBezTo>
                <a:cubicBezTo>
                  <a:pt x="1056431" y="106580"/>
                  <a:pt x="1056431" y="106580"/>
                  <a:pt x="1056431" y="106580"/>
                </a:cubicBezTo>
                <a:cubicBezTo>
                  <a:pt x="1056431" y="106580"/>
                  <a:pt x="1080229" y="107739"/>
                  <a:pt x="1095902" y="87755"/>
                </a:cubicBezTo>
                <a:cubicBezTo>
                  <a:pt x="1111574" y="68061"/>
                  <a:pt x="1130439" y="9847"/>
                  <a:pt x="1130439" y="9847"/>
                </a:cubicBezTo>
                <a:cubicBezTo>
                  <a:pt x="1130439" y="9847"/>
                  <a:pt x="1133051" y="579"/>
                  <a:pt x="1147562" y="579"/>
                </a:cubicBezTo>
                <a:cubicBezTo>
                  <a:pt x="1162364" y="579"/>
                  <a:pt x="1255237" y="579"/>
                  <a:pt x="1262202" y="579"/>
                </a:cubicBezTo>
                <a:cubicBezTo>
                  <a:pt x="1265395" y="579"/>
                  <a:pt x="1344337" y="15060"/>
                  <a:pt x="1389032" y="62558"/>
                </a:cubicBezTo>
                <a:cubicBezTo>
                  <a:pt x="1411089" y="86017"/>
                  <a:pt x="1431115" y="114400"/>
                  <a:pt x="1440112" y="140466"/>
                </a:cubicBezTo>
                <a:cubicBezTo>
                  <a:pt x="1451431" y="172324"/>
                  <a:pt x="1452882" y="200128"/>
                  <a:pt x="1452882" y="200128"/>
                </a:cubicBezTo>
                <a:cubicBezTo>
                  <a:pt x="1452882" y="2893886"/>
                  <a:pt x="1452882" y="2893886"/>
                  <a:pt x="1452882" y="2893886"/>
                </a:cubicBezTo>
                <a:cubicBezTo>
                  <a:pt x="1452882" y="2893886"/>
                  <a:pt x="1443305" y="2974690"/>
                  <a:pt x="1400061" y="3015816"/>
                </a:cubicBezTo>
                <a:cubicBezTo>
                  <a:pt x="1373360" y="3041302"/>
                  <a:pt x="1353334" y="3058100"/>
                  <a:pt x="1327794" y="3069396"/>
                </a:cubicBezTo>
                <a:cubicBezTo>
                  <a:pt x="1287742" y="3087352"/>
                  <a:pt x="1250013" y="3088800"/>
                  <a:pt x="1250013" y="3088800"/>
                </a:cubicBezTo>
                <a:cubicBezTo>
                  <a:pt x="195904" y="3088800"/>
                  <a:pt x="195904" y="3088800"/>
                  <a:pt x="195904" y="3088800"/>
                </a:cubicBezTo>
                <a:cubicBezTo>
                  <a:pt x="195904" y="3088800"/>
                  <a:pt x="157013" y="3084456"/>
                  <a:pt x="120445" y="3067368"/>
                </a:cubicBezTo>
                <a:cubicBezTo>
                  <a:pt x="85908" y="3051439"/>
                  <a:pt x="72267" y="3034641"/>
                  <a:pt x="48178" y="3008865"/>
                </a:cubicBezTo>
                <a:cubicBezTo>
                  <a:pt x="581" y="2957602"/>
                  <a:pt x="0" y="2877957"/>
                  <a:pt x="0" y="2877957"/>
                </a:cubicBezTo>
                <a:lnTo>
                  <a:pt x="871" y="204472"/>
                </a:lnTo>
                <a:cubicBezTo>
                  <a:pt x="871" y="204472"/>
                  <a:pt x="1161" y="167111"/>
                  <a:pt x="17704" y="126854"/>
                </a:cubicBezTo>
                <a:cubicBezTo>
                  <a:pt x="27572" y="102815"/>
                  <a:pt x="49049" y="78198"/>
                  <a:pt x="68784" y="58503"/>
                </a:cubicBezTo>
                <a:cubicBezTo>
                  <a:pt x="117252" y="9268"/>
                  <a:pt x="202870" y="0"/>
                  <a:pt x="202870" y="0"/>
                </a:cubicBezTo>
                <a:close/>
              </a:path>
            </a:pathLst>
          </a:custGeom>
          <a:noFill/>
        </p:spPr>
        <p:txBody>
          <a:bodyPr wrap="square" anchor="ctr" anchorCtr="0">
            <a:noAutofit/>
          </a:bodyPr>
          <a:lstStyle>
            <a:lvl1pPr algn="ctr">
              <a:defRPr>
                <a:solidFill>
                  <a:schemeClr val="tx1"/>
                </a:solidFill>
              </a:defRPr>
            </a:lvl1pPr>
          </a:lstStyle>
          <a:p>
            <a:endParaRPr lang="en-GB" dirty="0"/>
          </a:p>
        </p:txBody>
      </p:sp>
    </p:spTree>
    <p:extLst>
      <p:ext uri="{BB962C8B-B14F-4D97-AF65-F5344CB8AC3E}">
        <p14:creationId xmlns:p14="http://schemas.microsoft.com/office/powerpoint/2010/main" val="3697607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wo content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08EBD7-DDEC-4192-97A8-03FFA32B4538}"/>
              </a:ext>
            </a:extLst>
          </p:cNvPr>
          <p:cNvPicPr>
            <a:picLocks noChangeAspect="1"/>
          </p:cNvPicPr>
          <p:nvPr userDrawn="1"/>
        </p:nvPicPr>
        <p:blipFill>
          <a:blip r:embed="rId3">
            <a:extLst>
              <a:ext uri="{28A0092B-C50C-407E-A947-70E740481C1C}">
                <a14:useLocalDpi xmlns:a14="http://schemas.microsoft.com/office/drawing/2010/main" val="0"/>
              </a:ext>
            </a:extLst>
          </a:blip>
          <a:srcRect t="27" b="27"/>
          <a:stretch/>
        </p:blipFill>
        <p:spPr>
          <a:xfrm>
            <a:off x="0" y="0"/>
            <a:ext cx="6096381" cy="6854657"/>
          </a:xfrm>
          <a:prstGeom prst="rect">
            <a:avLst/>
          </a:prstGeom>
        </p:spPr>
      </p:pic>
      <p:sp>
        <p:nvSpPr>
          <p:cNvPr id="10" name="Title 1">
            <a:extLst>
              <a:ext uri="{FF2B5EF4-FFF2-40B4-BE49-F238E27FC236}">
                <a16:creationId xmlns:a16="http://schemas.microsoft.com/office/drawing/2014/main" id="{4D3F79CD-A7F1-409A-8931-D30F66220383}"/>
              </a:ext>
            </a:extLst>
          </p:cNvPr>
          <p:cNvSpPr>
            <a:spLocks noGrp="1"/>
          </p:cNvSpPr>
          <p:nvPr>
            <p:ph type="title" hasCustomPrompt="1"/>
          </p:nvPr>
        </p:nvSpPr>
        <p:spPr>
          <a:xfrm>
            <a:off x="6827023" y="557276"/>
            <a:ext cx="5028092" cy="602987"/>
          </a:xfrm>
        </p:spPr>
        <p:txBody>
          <a:bodyPr anchor="b"/>
          <a:lstStyle>
            <a:lvl1pPr>
              <a:defRPr sz="4000">
                <a:solidFill>
                  <a:schemeClr val="bg1"/>
                </a:solidFill>
              </a:defRPr>
            </a:lvl1pPr>
          </a:lstStyle>
          <a:p>
            <a:r>
              <a:rPr lang="en-US" dirty="0"/>
              <a:t>Title text</a:t>
            </a:r>
            <a:endParaRPr lang="en-GB" dirty="0"/>
          </a:p>
        </p:txBody>
      </p:sp>
      <p:sp>
        <p:nvSpPr>
          <p:cNvPr id="11" name="Content Placeholder 3">
            <a:extLst>
              <a:ext uri="{FF2B5EF4-FFF2-40B4-BE49-F238E27FC236}">
                <a16:creationId xmlns:a16="http://schemas.microsoft.com/office/drawing/2014/main" id="{FE199B9B-2EC7-4BBF-B164-85AB6484E328}"/>
              </a:ext>
            </a:extLst>
          </p:cNvPr>
          <p:cNvSpPr>
            <a:spLocks noGrp="1"/>
          </p:cNvSpPr>
          <p:nvPr>
            <p:ph sz="quarter" idx="11"/>
          </p:nvPr>
        </p:nvSpPr>
        <p:spPr>
          <a:xfrm>
            <a:off x="6835044" y="1271526"/>
            <a:ext cx="5020070" cy="4572000"/>
          </a:xfrm>
        </p:spPr>
        <p:txBody>
          <a:bodyPr/>
          <a:lstStyle>
            <a:lvl1pPr>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3" name="Picture 12" descr="A picture containing drawing, plate&#10;&#10;Description automatically generated">
            <a:extLst>
              <a:ext uri="{FF2B5EF4-FFF2-40B4-BE49-F238E27FC236}">
                <a16:creationId xmlns:a16="http://schemas.microsoft.com/office/drawing/2014/main" id="{94F3D7CB-E4BC-4E95-822F-18439EA70A6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spTree>
    <p:extLst>
      <p:ext uri="{BB962C8B-B14F-4D97-AF65-F5344CB8AC3E}">
        <p14:creationId xmlns:p14="http://schemas.microsoft.com/office/powerpoint/2010/main" val="2165179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EEC1FB-E74A-40D6-8989-55F1451DCA2F}"/>
              </a:ext>
            </a:extLst>
          </p:cNvPr>
          <p:cNvSpPr>
            <a:spLocks noGrp="1"/>
          </p:cNvSpPr>
          <p:nvPr>
            <p:ph type="title" hasCustomPrompt="1"/>
          </p:nvPr>
        </p:nvSpPr>
        <p:spPr>
          <a:xfrm>
            <a:off x="345993" y="557276"/>
            <a:ext cx="5234817" cy="602987"/>
          </a:xfrm>
        </p:spPr>
        <p:txBody>
          <a:bodyPr anchor="b"/>
          <a:lstStyle>
            <a:lvl1pPr>
              <a:defRPr sz="4000">
                <a:solidFill>
                  <a:srgbClr val="003F72"/>
                </a:solidFill>
              </a:defRPr>
            </a:lvl1pPr>
          </a:lstStyle>
          <a:p>
            <a:r>
              <a:rPr lang="en-US" dirty="0"/>
              <a:t>Title text</a:t>
            </a:r>
            <a:endParaRPr lang="en-GB" dirty="0"/>
          </a:p>
        </p:txBody>
      </p:sp>
      <p:sp>
        <p:nvSpPr>
          <p:cNvPr id="7" name="Content Placeholder 3">
            <a:extLst>
              <a:ext uri="{FF2B5EF4-FFF2-40B4-BE49-F238E27FC236}">
                <a16:creationId xmlns:a16="http://schemas.microsoft.com/office/drawing/2014/main" id="{90BD37EF-EC91-45B0-8F79-3A95CC3490FE}"/>
              </a:ext>
            </a:extLst>
          </p:cNvPr>
          <p:cNvSpPr>
            <a:spLocks noGrp="1"/>
          </p:cNvSpPr>
          <p:nvPr>
            <p:ph sz="quarter" idx="11"/>
          </p:nvPr>
        </p:nvSpPr>
        <p:spPr>
          <a:xfrm>
            <a:off x="354014" y="1271526"/>
            <a:ext cx="10707687" cy="4572000"/>
          </a:xfrm>
        </p:spPr>
        <p:txBody>
          <a:bodyPr/>
          <a:lstStyle>
            <a:lvl1pPr>
              <a:defRPr sz="2000">
                <a:solidFill>
                  <a:srgbClr val="003F7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8" name="Picture 7" descr="A picture containing plate, drawing&#10;&#10;Description automatically generated">
            <a:extLst>
              <a:ext uri="{FF2B5EF4-FFF2-40B4-BE49-F238E27FC236}">
                <a16:creationId xmlns:a16="http://schemas.microsoft.com/office/drawing/2014/main" id="{E24B867F-3FB0-405D-9A21-DC04B0C552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31122" y="368963"/>
            <a:ext cx="1572120" cy="786062"/>
          </a:xfrm>
          <a:prstGeom prst="rect">
            <a:avLst/>
          </a:prstGeom>
        </p:spPr>
      </p:pic>
    </p:spTree>
    <p:extLst>
      <p:ext uri="{BB962C8B-B14F-4D97-AF65-F5344CB8AC3E}">
        <p14:creationId xmlns:p14="http://schemas.microsoft.com/office/powerpoint/2010/main" val="159775734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Content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1A7E7C87-A112-4C3B-BEBE-9819E903F7C5}"/>
              </a:ext>
            </a:extLst>
          </p:cNvPr>
          <p:cNvSpPr>
            <a:spLocks noGrp="1"/>
          </p:cNvSpPr>
          <p:nvPr>
            <p:ph type="title"/>
          </p:nvPr>
        </p:nvSpPr>
        <p:spPr>
          <a:xfrm>
            <a:off x="2397774" y="2850199"/>
            <a:ext cx="7396451" cy="578801"/>
          </a:xfrm>
        </p:spPr>
        <p:txBody>
          <a:bodyPr/>
          <a:lstStyle>
            <a:lvl1pPr>
              <a:defRPr>
                <a:solidFill>
                  <a:schemeClr val="tx1"/>
                </a:solidFill>
              </a:defRPr>
            </a:lvl1pPr>
          </a:lstStyle>
          <a:p>
            <a:r>
              <a:rPr lang="en-US" dirty="0"/>
              <a:t>Click to edit Master title style</a:t>
            </a:r>
            <a:endParaRPr lang="en-GB" dirty="0"/>
          </a:p>
        </p:txBody>
      </p:sp>
      <p:pic>
        <p:nvPicPr>
          <p:cNvPr id="8" name="Picture 7" descr="A picture containing drawing, plate&#10;&#10;Description automatically generated">
            <a:extLst>
              <a:ext uri="{FF2B5EF4-FFF2-40B4-BE49-F238E27FC236}">
                <a16:creationId xmlns:a16="http://schemas.microsoft.com/office/drawing/2014/main" id="{98C84B95-EDB0-4CEB-9356-D412A802A2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50185"/>
            <a:ext cx="1528537" cy="458562"/>
          </a:xfrm>
          <a:prstGeom prst="rect">
            <a:avLst/>
          </a:prstGeom>
        </p:spPr>
      </p:pic>
    </p:spTree>
    <p:extLst>
      <p:ext uri="{BB962C8B-B14F-4D97-AF65-F5344CB8AC3E}">
        <p14:creationId xmlns:p14="http://schemas.microsoft.com/office/powerpoint/2010/main" val="338045127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AA381C8-951B-4BE2-A2EB-EF079E544458}"/>
              </a:ext>
            </a:extLst>
          </p:cNvPr>
          <p:cNvSpPr>
            <a:spLocks noGrp="1"/>
          </p:cNvSpPr>
          <p:nvPr>
            <p:ph type="title" hasCustomPrompt="1"/>
          </p:nvPr>
        </p:nvSpPr>
        <p:spPr>
          <a:xfrm>
            <a:off x="345993" y="557276"/>
            <a:ext cx="5234817" cy="602987"/>
          </a:xfrm>
        </p:spPr>
        <p:txBody>
          <a:bodyPr anchor="b"/>
          <a:lstStyle>
            <a:lvl1pPr>
              <a:defRPr sz="4000">
                <a:solidFill>
                  <a:schemeClr val="tx1"/>
                </a:solidFill>
              </a:defRPr>
            </a:lvl1pPr>
          </a:lstStyle>
          <a:p>
            <a:r>
              <a:rPr lang="en-US" dirty="0"/>
              <a:t>Title text</a:t>
            </a:r>
            <a:endParaRPr lang="en-GB" dirty="0"/>
          </a:p>
        </p:txBody>
      </p:sp>
      <p:sp>
        <p:nvSpPr>
          <p:cNvPr id="6" name="Content Placeholder 3">
            <a:extLst>
              <a:ext uri="{FF2B5EF4-FFF2-40B4-BE49-F238E27FC236}">
                <a16:creationId xmlns:a16="http://schemas.microsoft.com/office/drawing/2014/main" id="{96D61EDD-7995-4C97-99E6-0635C84A8276}"/>
              </a:ext>
            </a:extLst>
          </p:cNvPr>
          <p:cNvSpPr>
            <a:spLocks noGrp="1"/>
          </p:cNvSpPr>
          <p:nvPr>
            <p:ph sz="quarter" idx="11"/>
          </p:nvPr>
        </p:nvSpPr>
        <p:spPr>
          <a:xfrm>
            <a:off x="354014" y="1271526"/>
            <a:ext cx="10707687" cy="4572000"/>
          </a:xfrm>
        </p:spPr>
        <p:txBody>
          <a:bodyPr/>
          <a:lstStyle>
            <a:lvl1pPr>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8" name="Picture 7" descr="A picture containing drawing, plate&#10;&#10;Description automatically generated">
            <a:extLst>
              <a:ext uri="{FF2B5EF4-FFF2-40B4-BE49-F238E27FC236}">
                <a16:creationId xmlns:a16="http://schemas.microsoft.com/office/drawing/2014/main" id="{A11ED8A6-109A-473E-B386-AAAFDA2B8F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19258" y="555912"/>
            <a:ext cx="1528537" cy="458562"/>
          </a:xfrm>
          <a:prstGeom prst="rect">
            <a:avLst/>
          </a:prstGeom>
        </p:spPr>
      </p:pic>
    </p:spTree>
    <p:extLst>
      <p:ext uri="{BB962C8B-B14F-4D97-AF65-F5344CB8AC3E}">
        <p14:creationId xmlns:p14="http://schemas.microsoft.com/office/powerpoint/2010/main" val="408900120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Content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picture containing drawing, plate&#10;&#10;Description automatically generated">
            <a:extLst>
              <a:ext uri="{FF2B5EF4-FFF2-40B4-BE49-F238E27FC236}">
                <a16:creationId xmlns:a16="http://schemas.microsoft.com/office/drawing/2014/main" id="{A11ED8A6-109A-473E-B386-AAAFDA2B8F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19258" y="555912"/>
            <a:ext cx="1528537" cy="458562"/>
          </a:xfrm>
          <a:prstGeom prst="rect">
            <a:avLst/>
          </a:prstGeom>
        </p:spPr>
      </p:pic>
      <p:pic>
        <p:nvPicPr>
          <p:cNvPr id="12" name="Picture 11">
            <a:extLst>
              <a:ext uri="{FF2B5EF4-FFF2-40B4-BE49-F238E27FC236}">
                <a16:creationId xmlns:a16="http://schemas.microsoft.com/office/drawing/2014/main" id="{4DF907B5-C9C0-4254-B441-D7C73A2AC89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46"/>
          <a:stretch/>
        </p:blipFill>
        <p:spPr>
          <a:xfrm>
            <a:off x="4811207" y="1594442"/>
            <a:ext cx="7380793" cy="4922422"/>
          </a:xfrm>
          <a:prstGeom prst="rect">
            <a:avLst/>
          </a:prstGeom>
          <a:effectLst/>
        </p:spPr>
      </p:pic>
      <p:sp>
        <p:nvSpPr>
          <p:cNvPr id="13" name="Picture Placeholder 11">
            <a:extLst>
              <a:ext uri="{FF2B5EF4-FFF2-40B4-BE49-F238E27FC236}">
                <a16:creationId xmlns:a16="http://schemas.microsoft.com/office/drawing/2014/main" id="{CA837210-7CE1-4035-A369-9F158198DD60}"/>
              </a:ext>
            </a:extLst>
          </p:cNvPr>
          <p:cNvSpPr>
            <a:spLocks noGrp="1"/>
          </p:cNvSpPr>
          <p:nvPr>
            <p:ph type="pic" sz="quarter" idx="16"/>
          </p:nvPr>
        </p:nvSpPr>
        <p:spPr>
          <a:xfrm>
            <a:off x="6096000" y="1957386"/>
            <a:ext cx="5490000" cy="3427200"/>
          </a:xfrm>
          <a:prstGeom prst="rect">
            <a:avLst/>
          </a:prstGeom>
          <a:noFill/>
        </p:spPr>
        <p:txBody>
          <a:bodyPr/>
          <a:lstStyle/>
          <a:p>
            <a:endParaRPr lang="en-GB" dirty="0"/>
          </a:p>
        </p:txBody>
      </p:sp>
      <p:sp>
        <p:nvSpPr>
          <p:cNvPr id="14" name="Title 1">
            <a:extLst>
              <a:ext uri="{FF2B5EF4-FFF2-40B4-BE49-F238E27FC236}">
                <a16:creationId xmlns:a16="http://schemas.microsoft.com/office/drawing/2014/main" id="{12B6143E-7095-4C03-81BA-2B29AB122068}"/>
              </a:ext>
            </a:extLst>
          </p:cNvPr>
          <p:cNvSpPr>
            <a:spLocks noGrp="1"/>
          </p:cNvSpPr>
          <p:nvPr>
            <p:ph type="title" hasCustomPrompt="1"/>
          </p:nvPr>
        </p:nvSpPr>
        <p:spPr>
          <a:xfrm>
            <a:off x="345993" y="557276"/>
            <a:ext cx="9367502" cy="602987"/>
          </a:xfrm>
        </p:spPr>
        <p:txBody>
          <a:bodyPr anchor="b"/>
          <a:lstStyle>
            <a:lvl1pPr>
              <a:defRPr sz="4000">
                <a:solidFill>
                  <a:schemeClr val="tx1"/>
                </a:solidFill>
              </a:defRPr>
            </a:lvl1pPr>
          </a:lstStyle>
          <a:p>
            <a:r>
              <a:rPr lang="en-US" dirty="0"/>
              <a:t>Title text</a:t>
            </a:r>
            <a:endParaRPr lang="en-GB" dirty="0"/>
          </a:p>
        </p:txBody>
      </p:sp>
      <p:sp>
        <p:nvSpPr>
          <p:cNvPr id="15" name="Content Placeholder 3">
            <a:extLst>
              <a:ext uri="{FF2B5EF4-FFF2-40B4-BE49-F238E27FC236}">
                <a16:creationId xmlns:a16="http://schemas.microsoft.com/office/drawing/2014/main" id="{BF141D30-4C61-4143-BD83-8A162971A26C}"/>
              </a:ext>
            </a:extLst>
          </p:cNvPr>
          <p:cNvSpPr>
            <a:spLocks noGrp="1"/>
          </p:cNvSpPr>
          <p:nvPr>
            <p:ph sz="quarter" idx="11"/>
          </p:nvPr>
        </p:nvSpPr>
        <p:spPr>
          <a:xfrm>
            <a:off x="354014" y="1271526"/>
            <a:ext cx="4314239"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154914130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Content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picture containing drawing, plate&#10;&#10;Description automatically generated">
            <a:extLst>
              <a:ext uri="{FF2B5EF4-FFF2-40B4-BE49-F238E27FC236}">
                <a16:creationId xmlns:a16="http://schemas.microsoft.com/office/drawing/2014/main" id="{595BA3F8-7978-4F49-BF99-6F707D4414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pic>
        <p:nvPicPr>
          <p:cNvPr id="12" name="Picture 11" descr="A picture containing electronics&#10;&#10;Description automatically generated">
            <a:extLst>
              <a:ext uri="{FF2B5EF4-FFF2-40B4-BE49-F238E27FC236}">
                <a16:creationId xmlns:a16="http://schemas.microsoft.com/office/drawing/2014/main" id="{02B4EA78-D6EF-4CA1-9014-5A3895582F3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50181" y="636608"/>
            <a:ext cx="3700984" cy="5584784"/>
          </a:xfrm>
          <a:prstGeom prst="rect">
            <a:avLst/>
          </a:prstGeom>
        </p:spPr>
      </p:pic>
      <p:sp>
        <p:nvSpPr>
          <p:cNvPr id="13" name="Picture Placeholder 11">
            <a:extLst>
              <a:ext uri="{FF2B5EF4-FFF2-40B4-BE49-F238E27FC236}">
                <a16:creationId xmlns:a16="http://schemas.microsoft.com/office/drawing/2014/main" id="{0E83DA4A-B962-40C5-8C69-79F7C997AF29}"/>
              </a:ext>
            </a:extLst>
          </p:cNvPr>
          <p:cNvSpPr>
            <a:spLocks noGrp="1"/>
          </p:cNvSpPr>
          <p:nvPr>
            <p:ph type="pic" sz="quarter" idx="16"/>
          </p:nvPr>
        </p:nvSpPr>
        <p:spPr>
          <a:xfrm>
            <a:off x="1555149" y="1234388"/>
            <a:ext cx="3294000" cy="4390908"/>
          </a:xfrm>
          <a:prstGeom prst="rect">
            <a:avLst/>
          </a:prstGeom>
          <a:noFill/>
        </p:spPr>
        <p:txBody>
          <a:bodyPr/>
          <a:lstStyle>
            <a:lvl1pPr>
              <a:defRPr>
                <a:solidFill>
                  <a:schemeClr val="tx1"/>
                </a:solidFill>
              </a:defRPr>
            </a:lvl1pPr>
          </a:lstStyle>
          <a:p>
            <a:endParaRPr lang="en-GB" dirty="0"/>
          </a:p>
        </p:txBody>
      </p:sp>
      <p:sp>
        <p:nvSpPr>
          <p:cNvPr id="7" name="Title 1">
            <a:extLst>
              <a:ext uri="{FF2B5EF4-FFF2-40B4-BE49-F238E27FC236}">
                <a16:creationId xmlns:a16="http://schemas.microsoft.com/office/drawing/2014/main" id="{97E5D476-3B31-40D3-AEC8-F7A1E4C4694A}"/>
              </a:ext>
            </a:extLst>
          </p:cNvPr>
          <p:cNvSpPr>
            <a:spLocks noGrp="1"/>
          </p:cNvSpPr>
          <p:nvPr>
            <p:ph type="title" hasCustomPrompt="1"/>
          </p:nvPr>
        </p:nvSpPr>
        <p:spPr>
          <a:xfrm>
            <a:off x="6827025" y="557276"/>
            <a:ext cx="5028092" cy="602987"/>
          </a:xfrm>
        </p:spPr>
        <p:txBody>
          <a:bodyPr anchor="b"/>
          <a:lstStyle>
            <a:lvl1pPr>
              <a:defRPr sz="4000">
                <a:solidFill>
                  <a:schemeClr val="tx1"/>
                </a:solidFill>
              </a:defRPr>
            </a:lvl1pPr>
          </a:lstStyle>
          <a:p>
            <a:r>
              <a:rPr lang="en-US" dirty="0"/>
              <a:t>Title text</a:t>
            </a:r>
            <a:endParaRPr lang="en-GB" dirty="0"/>
          </a:p>
        </p:txBody>
      </p:sp>
      <p:sp>
        <p:nvSpPr>
          <p:cNvPr id="9" name="Content Placeholder 3">
            <a:extLst>
              <a:ext uri="{FF2B5EF4-FFF2-40B4-BE49-F238E27FC236}">
                <a16:creationId xmlns:a16="http://schemas.microsoft.com/office/drawing/2014/main" id="{FCB0B792-6866-4681-BE1B-C6FE8F5116EA}"/>
              </a:ext>
            </a:extLst>
          </p:cNvPr>
          <p:cNvSpPr>
            <a:spLocks noGrp="1"/>
          </p:cNvSpPr>
          <p:nvPr>
            <p:ph sz="quarter" idx="11"/>
          </p:nvPr>
        </p:nvSpPr>
        <p:spPr>
          <a:xfrm>
            <a:off x="6835046"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56966440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5_Title Sub Content and iphon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3CE81B-64CE-4513-B754-7433A288748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73B96D59-4C9F-47CD-A181-5A662D70930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descr="A picture containing electronics&#10;&#10;Description automatically generated">
            <a:extLst>
              <a:ext uri="{FF2B5EF4-FFF2-40B4-BE49-F238E27FC236}">
                <a16:creationId xmlns:a16="http://schemas.microsoft.com/office/drawing/2014/main" id="{45A40F75-35D4-4304-93C1-4D975C683A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03505" y="1368089"/>
            <a:ext cx="3268811" cy="4932635"/>
          </a:xfrm>
          <a:prstGeom prst="rect">
            <a:avLst/>
          </a:prstGeom>
        </p:spPr>
      </p:pic>
      <p:sp>
        <p:nvSpPr>
          <p:cNvPr id="20" name="Picture Placeholder 11">
            <a:extLst>
              <a:ext uri="{FF2B5EF4-FFF2-40B4-BE49-F238E27FC236}">
                <a16:creationId xmlns:a16="http://schemas.microsoft.com/office/drawing/2014/main" id="{9F5E8B47-0988-48A9-B726-6153218BD54A}"/>
              </a:ext>
            </a:extLst>
          </p:cNvPr>
          <p:cNvSpPr>
            <a:spLocks noGrp="1"/>
          </p:cNvSpPr>
          <p:nvPr>
            <p:ph type="pic" sz="quarter" idx="16"/>
          </p:nvPr>
        </p:nvSpPr>
        <p:spPr>
          <a:xfrm>
            <a:off x="7960949" y="1888079"/>
            <a:ext cx="2909351" cy="3878170"/>
          </a:xfrm>
          <a:prstGeom prst="rect">
            <a:avLst/>
          </a:prstGeom>
          <a:noFill/>
        </p:spPr>
        <p:txBody>
          <a:bodyPr/>
          <a:lstStyle>
            <a:lvl1pPr>
              <a:defRPr>
                <a:solidFill>
                  <a:schemeClr val="tx1"/>
                </a:solidFill>
              </a:defRPr>
            </a:lvl1pPr>
          </a:lstStyle>
          <a:p>
            <a:endParaRPr lang="en-GB" dirty="0"/>
          </a:p>
        </p:txBody>
      </p:sp>
      <p:pic>
        <p:nvPicPr>
          <p:cNvPr id="12" name="Picture 11" descr="A picture containing electronics&#10;&#10;Description automatically generated">
            <a:extLst>
              <a:ext uri="{FF2B5EF4-FFF2-40B4-BE49-F238E27FC236}">
                <a16:creationId xmlns:a16="http://schemas.microsoft.com/office/drawing/2014/main" id="{0A36D158-4514-4745-A644-27676BBD3C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27567" y="1368089"/>
            <a:ext cx="3268811" cy="4932635"/>
          </a:xfrm>
          <a:prstGeom prst="rect">
            <a:avLst/>
          </a:prstGeom>
        </p:spPr>
      </p:pic>
      <p:sp>
        <p:nvSpPr>
          <p:cNvPr id="16" name="Picture Placeholder 11">
            <a:extLst>
              <a:ext uri="{FF2B5EF4-FFF2-40B4-BE49-F238E27FC236}">
                <a16:creationId xmlns:a16="http://schemas.microsoft.com/office/drawing/2014/main" id="{93772AC8-FC60-4AA8-B74F-20BCD7E6EF80}"/>
              </a:ext>
            </a:extLst>
          </p:cNvPr>
          <p:cNvSpPr>
            <a:spLocks noGrp="1"/>
          </p:cNvSpPr>
          <p:nvPr>
            <p:ph type="pic" sz="quarter" idx="17"/>
          </p:nvPr>
        </p:nvSpPr>
        <p:spPr>
          <a:xfrm>
            <a:off x="1631059" y="1965027"/>
            <a:ext cx="2909352" cy="3878172"/>
          </a:xfrm>
          <a:prstGeom prst="rect">
            <a:avLst/>
          </a:prstGeom>
          <a:noFill/>
        </p:spPr>
        <p:txBody>
          <a:bodyPr/>
          <a:lstStyle>
            <a:lvl1pPr>
              <a:defRPr>
                <a:solidFill>
                  <a:schemeClr val="tx1"/>
                </a:solidFill>
              </a:defRPr>
            </a:lvl1pPr>
          </a:lstStyle>
          <a:p>
            <a:endParaRPr lang="en-GB" dirty="0"/>
          </a:p>
        </p:txBody>
      </p:sp>
      <p:sp>
        <p:nvSpPr>
          <p:cNvPr id="17" name="Title 1">
            <a:extLst>
              <a:ext uri="{FF2B5EF4-FFF2-40B4-BE49-F238E27FC236}">
                <a16:creationId xmlns:a16="http://schemas.microsoft.com/office/drawing/2014/main" id="{B342ED16-DFA4-4E66-A769-ACD40C2B9323}"/>
              </a:ext>
            </a:extLst>
          </p:cNvPr>
          <p:cNvSpPr>
            <a:spLocks noGrp="1"/>
          </p:cNvSpPr>
          <p:nvPr>
            <p:ph type="title" hasCustomPrompt="1"/>
          </p:nvPr>
        </p:nvSpPr>
        <p:spPr>
          <a:xfrm>
            <a:off x="354011" y="557276"/>
            <a:ext cx="5028092" cy="602987"/>
          </a:xfrm>
        </p:spPr>
        <p:txBody>
          <a:bodyPr anchor="b"/>
          <a:lstStyle>
            <a:lvl1pPr>
              <a:defRPr sz="4000">
                <a:solidFill>
                  <a:schemeClr val="bg1"/>
                </a:solidFill>
              </a:defRPr>
            </a:lvl1pPr>
          </a:lstStyle>
          <a:p>
            <a:r>
              <a:rPr lang="en-US" dirty="0"/>
              <a:t>Title text</a:t>
            </a:r>
            <a:endParaRPr lang="en-GB" dirty="0"/>
          </a:p>
        </p:txBody>
      </p:sp>
      <p:pic>
        <p:nvPicPr>
          <p:cNvPr id="21" name="Picture 20" descr="A picture containing drawing, plate&#10;&#10;Description automatically generated">
            <a:extLst>
              <a:ext uri="{FF2B5EF4-FFF2-40B4-BE49-F238E27FC236}">
                <a16:creationId xmlns:a16="http://schemas.microsoft.com/office/drawing/2014/main" id="{DEBD30B1-04F5-437F-9C27-0B78C00568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19258" y="555912"/>
            <a:ext cx="1528537" cy="458562"/>
          </a:xfrm>
          <a:prstGeom prst="rect">
            <a:avLst/>
          </a:prstGeom>
        </p:spPr>
      </p:pic>
    </p:spTree>
    <p:extLst>
      <p:ext uri="{BB962C8B-B14F-4D97-AF65-F5344CB8AC3E}">
        <p14:creationId xmlns:p14="http://schemas.microsoft.com/office/powerpoint/2010/main" val="847657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_Content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CB8680E-1FFC-41B6-8B95-4D20A6199BD4}"/>
              </a:ext>
            </a:extLst>
          </p:cNvPr>
          <p:cNvSpPr>
            <a:spLocks noGrp="1"/>
          </p:cNvSpPr>
          <p:nvPr>
            <p:ph type="title" hasCustomPrompt="1"/>
          </p:nvPr>
        </p:nvSpPr>
        <p:spPr>
          <a:xfrm>
            <a:off x="6827025" y="557276"/>
            <a:ext cx="5028092" cy="602987"/>
          </a:xfrm>
        </p:spPr>
        <p:txBody>
          <a:bodyPr anchor="b"/>
          <a:lstStyle>
            <a:lvl1pPr>
              <a:defRPr sz="4000">
                <a:solidFill>
                  <a:schemeClr val="tx1"/>
                </a:solidFill>
              </a:defRPr>
            </a:lvl1pPr>
          </a:lstStyle>
          <a:p>
            <a:r>
              <a:rPr lang="en-US" dirty="0"/>
              <a:t>Title text</a:t>
            </a:r>
            <a:endParaRPr lang="en-GB" dirty="0"/>
          </a:p>
        </p:txBody>
      </p:sp>
      <p:sp>
        <p:nvSpPr>
          <p:cNvPr id="10" name="Content Placeholder 3">
            <a:extLst>
              <a:ext uri="{FF2B5EF4-FFF2-40B4-BE49-F238E27FC236}">
                <a16:creationId xmlns:a16="http://schemas.microsoft.com/office/drawing/2014/main" id="{18AD2E61-1EE5-4828-AB4E-E5089884DC45}"/>
              </a:ext>
            </a:extLst>
          </p:cNvPr>
          <p:cNvSpPr>
            <a:spLocks noGrp="1"/>
          </p:cNvSpPr>
          <p:nvPr>
            <p:ph sz="quarter" idx="11"/>
          </p:nvPr>
        </p:nvSpPr>
        <p:spPr>
          <a:xfrm>
            <a:off x="6835046"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1" name="Picture 10" descr="A picture containing drawing, plate&#10;&#10;Description automatically generated">
            <a:extLst>
              <a:ext uri="{FF2B5EF4-FFF2-40B4-BE49-F238E27FC236}">
                <a16:creationId xmlns:a16="http://schemas.microsoft.com/office/drawing/2014/main" id="{E20467A7-1F98-4B78-AA52-8CCFF4DDEF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pic>
        <p:nvPicPr>
          <p:cNvPr id="3" name="Picture 2">
            <a:extLst>
              <a:ext uri="{FF2B5EF4-FFF2-40B4-BE49-F238E27FC236}">
                <a16:creationId xmlns:a16="http://schemas.microsoft.com/office/drawing/2014/main" id="{AAB16F28-FE47-46F9-9717-EF04E0187E7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6096000" cy="6858000"/>
          </a:xfrm>
          <a:prstGeom prst="rect">
            <a:avLst/>
          </a:prstGeom>
        </p:spPr>
      </p:pic>
    </p:spTree>
    <p:extLst>
      <p:ext uri="{BB962C8B-B14F-4D97-AF65-F5344CB8AC3E}">
        <p14:creationId xmlns:p14="http://schemas.microsoft.com/office/powerpoint/2010/main" val="359406480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t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9450E4-9558-4EE0-B464-7F2C8E57416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095999" y="0"/>
            <a:ext cx="6096001" cy="6858000"/>
          </a:xfrm>
          <a:prstGeom prst="rect">
            <a:avLst/>
          </a:prstGeom>
        </p:spPr>
      </p:pic>
      <p:sp>
        <p:nvSpPr>
          <p:cNvPr id="6" name="Title 1">
            <a:extLst>
              <a:ext uri="{FF2B5EF4-FFF2-40B4-BE49-F238E27FC236}">
                <a16:creationId xmlns:a16="http://schemas.microsoft.com/office/drawing/2014/main" id="{D36F8FAC-81FC-4D9C-8FA1-B8FAC87B3CC5}"/>
              </a:ext>
            </a:extLst>
          </p:cNvPr>
          <p:cNvSpPr>
            <a:spLocks noGrp="1"/>
          </p:cNvSpPr>
          <p:nvPr>
            <p:ph type="title" hasCustomPrompt="1"/>
          </p:nvPr>
        </p:nvSpPr>
        <p:spPr>
          <a:xfrm>
            <a:off x="345997" y="557276"/>
            <a:ext cx="5028092" cy="602987"/>
          </a:xfrm>
        </p:spPr>
        <p:txBody>
          <a:bodyPr anchor="b"/>
          <a:lstStyle>
            <a:lvl1pPr>
              <a:defRPr sz="4000">
                <a:solidFill>
                  <a:schemeClr val="tx1"/>
                </a:solidFill>
              </a:defRPr>
            </a:lvl1pPr>
          </a:lstStyle>
          <a:p>
            <a:r>
              <a:rPr lang="en-US" dirty="0"/>
              <a:t>Title text</a:t>
            </a:r>
            <a:endParaRPr lang="en-GB" dirty="0"/>
          </a:p>
        </p:txBody>
      </p:sp>
      <p:sp>
        <p:nvSpPr>
          <p:cNvPr id="7" name="Content Placeholder 3">
            <a:extLst>
              <a:ext uri="{FF2B5EF4-FFF2-40B4-BE49-F238E27FC236}">
                <a16:creationId xmlns:a16="http://schemas.microsoft.com/office/drawing/2014/main" id="{9EA41481-1170-4E8D-ACAB-90848366FD90}"/>
              </a:ext>
            </a:extLst>
          </p:cNvPr>
          <p:cNvSpPr>
            <a:spLocks noGrp="1"/>
          </p:cNvSpPr>
          <p:nvPr>
            <p:ph sz="quarter" idx="11"/>
          </p:nvPr>
        </p:nvSpPr>
        <p:spPr>
          <a:xfrm>
            <a:off x="354018"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0" name="Picture 9" descr="A picture containing drawing, plate&#10;&#10;Description automatically generated">
            <a:extLst>
              <a:ext uri="{FF2B5EF4-FFF2-40B4-BE49-F238E27FC236}">
                <a16:creationId xmlns:a16="http://schemas.microsoft.com/office/drawing/2014/main" id="{4BD2020A-FC50-453F-8BE0-0AA2DF48E10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spTree>
    <p:extLst>
      <p:ext uri="{BB962C8B-B14F-4D97-AF65-F5344CB8AC3E}">
        <p14:creationId xmlns:p14="http://schemas.microsoft.com/office/powerpoint/2010/main" val="2522432840"/>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A85B04E-21D9-4AF0-90B0-6411072BAEFF}"/>
              </a:ext>
            </a:extLst>
          </p:cNvPr>
          <p:cNvSpPr>
            <a:spLocks noGrp="1"/>
          </p:cNvSpPr>
          <p:nvPr>
            <p:ph type="title" hasCustomPrompt="1"/>
          </p:nvPr>
        </p:nvSpPr>
        <p:spPr>
          <a:xfrm>
            <a:off x="345993" y="557276"/>
            <a:ext cx="5234817" cy="602987"/>
          </a:xfrm>
        </p:spPr>
        <p:txBody>
          <a:bodyPr anchor="b"/>
          <a:lstStyle>
            <a:lvl1pPr>
              <a:defRPr sz="4000">
                <a:solidFill>
                  <a:schemeClr val="tx1"/>
                </a:solidFill>
              </a:defRPr>
            </a:lvl1pPr>
          </a:lstStyle>
          <a:p>
            <a:r>
              <a:rPr lang="en-US" dirty="0"/>
              <a:t>Title text</a:t>
            </a:r>
            <a:endParaRPr lang="en-GB" dirty="0"/>
          </a:p>
        </p:txBody>
      </p:sp>
      <p:sp>
        <p:nvSpPr>
          <p:cNvPr id="6" name="Content Placeholder 3">
            <a:extLst>
              <a:ext uri="{FF2B5EF4-FFF2-40B4-BE49-F238E27FC236}">
                <a16:creationId xmlns:a16="http://schemas.microsoft.com/office/drawing/2014/main" id="{6CC1C6F7-2BEF-480E-BBC5-3E047D230653}"/>
              </a:ext>
            </a:extLst>
          </p:cNvPr>
          <p:cNvSpPr>
            <a:spLocks noGrp="1"/>
          </p:cNvSpPr>
          <p:nvPr>
            <p:ph sz="quarter" idx="11"/>
          </p:nvPr>
        </p:nvSpPr>
        <p:spPr>
          <a:xfrm>
            <a:off x="354014" y="1271526"/>
            <a:ext cx="10707687" cy="4572000"/>
          </a:xfrm>
        </p:spPr>
        <p:txBody>
          <a:bodyPr/>
          <a:lstStyle>
            <a:lvl1pPr>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9" name="Picture 8" descr="A picture containing drawing, plate&#10;&#10;Description automatically generated">
            <a:extLst>
              <a:ext uri="{FF2B5EF4-FFF2-40B4-BE49-F238E27FC236}">
                <a16:creationId xmlns:a16="http://schemas.microsoft.com/office/drawing/2014/main" id="{2E41E7B5-411C-4DCE-83BC-FE83E79DD5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19258" y="555912"/>
            <a:ext cx="1528537" cy="458562"/>
          </a:xfrm>
          <a:prstGeom prst="rect">
            <a:avLst/>
          </a:prstGeom>
        </p:spPr>
      </p:pic>
    </p:spTree>
    <p:extLst>
      <p:ext uri="{BB962C8B-B14F-4D97-AF65-F5344CB8AC3E}">
        <p14:creationId xmlns:p14="http://schemas.microsoft.com/office/powerpoint/2010/main" val="68829316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Content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picture containing drawing, plate&#10;&#10;Description automatically generated">
            <a:extLst>
              <a:ext uri="{FF2B5EF4-FFF2-40B4-BE49-F238E27FC236}">
                <a16:creationId xmlns:a16="http://schemas.microsoft.com/office/drawing/2014/main" id="{6E157BC0-14EB-47F3-B491-E171DD8AFA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pic>
        <p:nvPicPr>
          <p:cNvPr id="9" name="Picture 8" descr="A picture containing electronics&#10;&#10;Description automatically generated">
            <a:extLst>
              <a:ext uri="{FF2B5EF4-FFF2-40B4-BE49-F238E27FC236}">
                <a16:creationId xmlns:a16="http://schemas.microsoft.com/office/drawing/2014/main" id="{1E203C88-B0DA-42FA-B85B-42001B798DD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18987" y="636608"/>
            <a:ext cx="3700984" cy="5584784"/>
          </a:xfrm>
          <a:prstGeom prst="rect">
            <a:avLst/>
          </a:prstGeom>
        </p:spPr>
      </p:pic>
      <p:sp>
        <p:nvSpPr>
          <p:cNvPr id="12" name="Picture Placeholder 11">
            <a:extLst>
              <a:ext uri="{FF2B5EF4-FFF2-40B4-BE49-F238E27FC236}">
                <a16:creationId xmlns:a16="http://schemas.microsoft.com/office/drawing/2014/main" id="{CC8A740D-21ED-4C65-A7D8-E688315365F8}"/>
              </a:ext>
            </a:extLst>
          </p:cNvPr>
          <p:cNvSpPr>
            <a:spLocks noGrp="1"/>
          </p:cNvSpPr>
          <p:nvPr>
            <p:ph type="pic" sz="quarter" idx="16"/>
          </p:nvPr>
        </p:nvSpPr>
        <p:spPr>
          <a:xfrm>
            <a:off x="6523955" y="1234388"/>
            <a:ext cx="3294000" cy="4390908"/>
          </a:xfrm>
          <a:prstGeom prst="rect">
            <a:avLst/>
          </a:prstGeom>
          <a:noFill/>
        </p:spPr>
        <p:txBody>
          <a:bodyPr/>
          <a:lstStyle>
            <a:lvl1pPr>
              <a:defRPr>
                <a:solidFill>
                  <a:schemeClr val="tx1"/>
                </a:solidFill>
              </a:defRPr>
            </a:lvl1pPr>
          </a:lstStyle>
          <a:p>
            <a:endParaRPr lang="en-GB" dirty="0"/>
          </a:p>
        </p:txBody>
      </p:sp>
      <p:sp>
        <p:nvSpPr>
          <p:cNvPr id="13" name="Title 1">
            <a:extLst>
              <a:ext uri="{FF2B5EF4-FFF2-40B4-BE49-F238E27FC236}">
                <a16:creationId xmlns:a16="http://schemas.microsoft.com/office/drawing/2014/main" id="{932801A6-79B4-48D5-BDAC-075D8AF4E4B9}"/>
              </a:ext>
            </a:extLst>
          </p:cNvPr>
          <p:cNvSpPr>
            <a:spLocks noGrp="1"/>
          </p:cNvSpPr>
          <p:nvPr>
            <p:ph type="title" hasCustomPrompt="1"/>
          </p:nvPr>
        </p:nvSpPr>
        <p:spPr>
          <a:xfrm>
            <a:off x="354011" y="557276"/>
            <a:ext cx="5028092" cy="602987"/>
          </a:xfrm>
        </p:spPr>
        <p:txBody>
          <a:bodyPr anchor="b"/>
          <a:lstStyle>
            <a:lvl1pPr>
              <a:defRPr sz="4000">
                <a:solidFill>
                  <a:schemeClr val="tx1"/>
                </a:solidFill>
              </a:defRPr>
            </a:lvl1pPr>
          </a:lstStyle>
          <a:p>
            <a:r>
              <a:rPr lang="en-US" dirty="0"/>
              <a:t>Title text</a:t>
            </a:r>
            <a:endParaRPr lang="en-GB" dirty="0"/>
          </a:p>
        </p:txBody>
      </p:sp>
      <p:sp>
        <p:nvSpPr>
          <p:cNvPr id="14" name="Content Placeholder 3">
            <a:extLst>
              <a:ext uri="{FF2B5EF4-FFF2-40B4-BE49-F238E27FC236}">
                <a16:creationId xmlns:a16="http://schemas.microsoft.com/office/drawing/2014/main" id="{7A157C40-71E7-40CE-8A6E-3A3B0DAFD513}"/>
              </a:ext>
            </a:extLst>
          </p:cNvPr>
          <p:cNvSpPr>
            <a:spLocks noGrp="1"/>
          </p:cNvSpPr>
          <p:nvPr>
            <p:ph sz="quarter" idx="11"/>
          </p:nvPr>
        </p:nvSpPr>
        <p:spPr>
          <a:xfrm>
            <a:off x="362032"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308293720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0" name="Grid" hidden="1">
            <a:extLst>
              <a:ext uri="{FF2B5EF4-FFF2-40B4-BE49-F238E27FC236}">
                <a16:creationId xmlns:a16="http://schemas.microsoft.com/office/drawing/2014/main" id="{F91B3BBA-4691-431D-9C8B-99091B049A48}"/>
              </a:ext>
            </a:extLst>
          </p:cNvPr>
          <p:cNvGrpSpPr/>
          <p:nvPr userDrawn="1"/>
        </p:nvGrpSpPr>
        <p:grpSpPr>
          <a:xfrm>
            <a:off x="-1" y="-148430"/>
            <a:ext cx="12283795" cy="7006431"/>
            <a:chOff x="-1" y="-148430"/>
            <a:chExt cx="12283795" cy="7006431"/>
          </a:xfrm>
        </p:grpSpPr>
        <p:grpSp>
          <p:nvGrpSpPr>
            <p:cNvPr id="45" name="Group 44">
              <a:extLst>
                <a:ext uri="{FF2B5EF4-FFF2-40B4-BE49-F238E27FC236}">
                  <a16:creationId xmlns:a16="http://schemas.microsoft.com/office/drawing/2014/main" id="{221809CE-45BD-40B0-8472-F85E1D724B15}"/>
                </a:ext>
              </a:extLst>
            </p:cNvPr>
            <p:cNvGrpSpPr/>
            <p:nvPr userDrawn="1"/>
          </p:nvGrpSpPr>
          <p:grpSpPr>
            <a:xfrm>
              <a:off x="-1" y="-148430"/>
              <a:ext cx="12191999" cy="18000"/>
              <a:chOff x="354969" y="-148430"/>
              <a:chExt cx="11837031" cy="82551"/>
            </a:xfrm>
          </p:grpSpPr>
          <p:grpSp>
            <p:nvGrpSpPr>
              <p:cNvPr id="14" name="Group 13">
                <a:extLst>
                  <a:ext uri="{FF2B5EF4-FFF2-40B4-BE49-F238E27FC236}">
                    <a16:creationId xmlns:a16="http://schemas.microsoft.com/office/drawing/2014/main" id="{05CA96C9-9B4E-4B5B-A277-CA49973B6225}"/>
                  </a:ext>
                </a:extLst>
              </p:cNvPr>
              <p:cNvGrpSpPr/>
              <p:nvPr userDrawn="1"/>
            </p:nvGrpSpPr>
            <p:grpSpPr>
              <a:xfrm>
                <a:off x="10415586" y="-148430"/>
                <a:ext cx="1776414" cy="82551"/>
                <a:chOff x="10044000" y="-148430"/>
                <a:chExt cx="1776414" cy="82551"/>
              </a:xfrm>
            </p:grpSpPr>
            <p:sp>
              <p:nvSpPr>
                <p:cNvPr id="10" name="Rectangle 9">
                  <a:extLst>
                    <a:ext uri="{FF2B5EF4-FFF2-40B4-BE49-F238E27FC236}">
                      <a16:creationId xmlns:a16="http://schemas.microsoft.com/office/drawing/2014/main" id="{50F72AC4-C1AF-4CE9-A444-D25887E0A6AD}"/>
                    </a:ext>
                  </a:extLst>
                </p:cNvPr>
                <p:cNvSpPr/>
                <p:nvPr userDrawn="1"/>
              </p:nvSpPr>
              <p:spPr>
                <a:xfrm>
                  <a:off x="10044000"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D10176F0-24D6-4B9A-B0FD-CD0DBE2D504C}"/>
                    </a:ext>
                  </a:extLst>
                </p:cNvPr>
                <p:cNvGrpSpPr/>
                <p:nvPr userDrawn="1"/>
              </p:nvGrpSpPr>
              <p:grpSpPr>
                <a:xfrm>
                  <a:off x="10636138" y="-148430"/>
                  <a:ext cx="1184276" cy="82551"/>
                  <a:chOff x="10636138" y="-148430"/>
                  <a:chExt cx="1184276" cy="82551"/>
                </a:xfrm>
              </p:grpSpPr>
              <p:sp>
                <p:nvSpPr>
                  <p:cNvPr id="9" name="Rectangle 8">
                    <a:extLst>
                      <a:ext uri="{FF2B5EF4-FFF2-40B4-BE49-F238E27FC236}">
                        <a16:creationId xmlns:a16="http://schemas.microsoft.com/office/drawing/2014/main" id="{63C483CB-9C0E-4E16-A1FE-793C6B30E609}"/>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5A0D84CC-37CA-4112-B8B3-4C38B313481C}"/>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15" name="Group 14">
                <a:extLst>
                  <a:ext uri="{FF2B5EF4-FFF2-40B4-BE49-F238E27FC236}">
                    <a16:creationId xmlns:a16="http://schemas.microsoft.com/office/drawing/2014/main" id="{3728E022-1E4C-4D89-8223-2C6E8DF748A6}"/>
                  </a:ext>
                </a:extLst>
              </p:cNvPr>
              <p:cNvGrpSpPr/>
              <p:nvPr userDrawn="1"/>
            </p:nvGrpSpPr>
            <p:grpSpPr>
              <a:xfrm>
                <a:off x="8639172" y="-148430"/>
                <a:ext cx="1776414" cy="82551"/>
                <a:chOff x="10044000" y="-148430"/>
                <a:chExt cx="1776414" cy="82551"/>
              </a:xfrm>
              <a:solidFill>
                <a:schemeClr val="tx2"/>
              </a:solidFill>
            </p:grpSpPr>
            <p:sp>
              <p:nvSpPr>
                <p:cNvPr id="16" name="Rectangle 15">
                  <a:extLst>
                    <a:ext uri="{FF2B5EF4-FFF2-40B4-BE49-F238E27FC236}">
                      <a16:creationId xmlns:a16="http://schemas.microsoft.com/office/drawing/2014/main" id="{2D61436C-4EA9-4D32-AB79-846AA5B2189A}"/>
                    </a:ext>
                  </a:extLst>
                </p:cNvPr>
                <p:cNvSpPr/>
                <p:nvPr userDrawn="1"/>
              </p:nvSpPr>
              <p:spPr>
                <a:xfrm>
                  <a:off x="10044000"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7" name="Group 16">
                  <a:extLst>
                    <a:ext uri="{FF2B5EF4-FFF2-40B4-BE49-F238E27FC236}">
                      <a16:creationId xmlns:a16="http://schemas.microsoft.com/office/drawing/2014/main" id="{00491CF1-3F79-46B6-822C-56D84E04E8C5}"/>
                    </a:ext>
                  </a:extLst>
                </p:cNvPr>
                <p:cNvGrpSpPr/>
                <p:nvPr userDrawn="1"/>
              </p:nvGrpSpPr>
              <p:grpSpPr>
                <a:xfrm>
                  <a:off x="10636138" y="-148430"/>
                  <a:ext cx="1184276" cy="82551"/>
                  <a:chOff x="10636138" y="-148430"/>
                  <a:chExt cx="1184276" cy="82551"/>
                </a:xfrm>
                <a:grpFill/>
              </p:grpSpPr>
              <p:sp>
                <p:nvSpPr>
                  <p:cNvPr id="18" name="Rectangle 17">
                    <a:extLst>
                      <a:ext uri="{FF2B5EF4-FFF2-40B4-BE49-F238E27FC236}">
                        <a16:creationId xmlns:a16="http://schemas.microsoft.com/office/drawing/2014/main" id="{1C1020E8-815D-4374-9820-8D18C67418ED}"/>
                      </a:ext>
                    </a:extLst>
                  </p:cNvPr>
                  <p:cNvSpPr/>
                  <p:nvPr userDrawn="1"/>
                </p:nvSpPr>
                <p:spPr>
                  <a:xfrm>
                    <a:off x="11228276"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189C98FB-9461-48C1-8038-E0AED95903AA}"/>
                      </a:ext>
                    </a:extLst>
                  </p:cNvPr>
                  <p:cNvSpPr/>
                  <p:nvPr userDrawn="1"/>
                </p:nvSpPr>
                <p:spPr>
                  <a:xfrm>
                    <a:off x="10636138" y="-148430"/>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20" name="Group 19">
                <a:extLst>
                  <a:ext uri="{FF2B5EF4-FFF2-40B4-BE49-F238E27FC236}">
                    <a16:creationId xmlns:a16="http://schemas.microsoft.com/office/drawing/2014/main" id="{E131B212-7F9D-4BED-B591-71A1D382CBC7}"/>
                  </a:ext>
                </a:extLst>
              </p:cNvPr>
              <p:cNvGrpSpPr/>
              <p:nvPr userDrawn="1"/>
            </p:nvGrpSpPr>
            <p:grpSpPr>
              <a:xfrm>
                <a:off x="6862758" y="-148430"/>
                <a:ext cx="1776414" cy="82551"/>
                <a:chOff x="10044000" y="-148430"/>
                <a:chExt cx="1776414" cy="82551"/>
              </a:xfrm>
            </p:grpSpPr>
            <p:sp>
              <p:nvSpPr>
                <p:cNvPr id="21" name="Rectangle 20">
                  <a:extLst>
                    <a:ext uri="{FF2B5EF4-FFF2-40B4-BE49-F238E27FC236}">
                      <a16:creationId xmlns:a16="http://schemas.microsoft.com/office/drawing/2014/main" id="{C03B4739-5C84-46FE-85D3-0F2DD8A25634}"/>
                    </a:ext>
                  </a:extLst>
                </p:cNvPr>
                <p:cNvSpPr/>
                <p:nvPr userDrawn="1"/>
              </p:nvSpPr>
              <p:spPr>
                <a:xfrm>
                  <a:off x="10044000"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2" name="Group 21">
                  <a:extLst>
                    <a:ext uri="{FF2B5EF4-FFF2-40B4-BE49-F238E27FC236}">
                      <a16:creationId xmlns:a16="http://schemas.microsoft.com/office/drawing/2014/main" id="{AE264B2A-DB1F-47B9-A919-E26837A43EB8}"/>
                    </a:ext>
                  </a:extLst>
                </p:cNvPr>
                <p:cNvGrpSpPr/>
                <p:nvPr userDrawn="1"/>
              </p:nvGrpSpPr>
              <p:grpSpPr>
                <a:xfrm>
                  <a:off x="10636138" y="-148430"/>
                  <a:ext cx="1184276" cy="82551"/>
                  <a:chOff x="10636138" y="-148430"/>
                  <a:chExt cx="1184276" cy="82551"/>
                </a:xfrm>
              </p:grpSpPr>
              <p:sp>
                <p:nvSpPr>
                  <p:cNvPr id="23" name="Rectangle 22">
                    <a:extLst>
                      <a:ext uri="{FF2B5EF4-FFF2-40B4-BE49-F238E27FC236}">
                        <a16:creationId xmlns:a16="http://schemas.microsoft.com/office/drawing/2014/main" id="{0FA859F0-08D7-41E9-A6C2-0F80A1600B8C}"/>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D8BFDC01-5264-4DA6-9C53-72EF8017501E}"/>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25" name="Group 24">
                <a:extLst>
                  <a:ext uri="{FF2B5EF4-FFF2-40B4-BE49-F238E27FC236}">
                    <a16:creationId xmlns:a16="http://schemas.microsoft.com/office/drawing/2014/main" id="{96AF5EE0-9C62-4749-9E92-90D1109BF7CC}"/>
                  </a:ext>
                </a:extLst>
              </p:cNvPr>
              <p:cNvGrpSpPr/>
              <p:nvPr userDrawn="1"/>
            </p:nvGrpSpPr>
            <p:grpSpPr>
              <a:xfrm>
                <a:off x="5086344" y="-148430"/>
                <a:ext cx="1776414" cy="82551"/>
                <a:chOff x="10044000" y="-148430"/>
                <a:chExt cx="1776414" cy="82551"/>
              </a:xfrm>
              <a:solidFill>
                <a:schemeClr val="tx2"/>
              </a:solidFill>
            </p:grpSpPr>
            <p:sp>
              <p:nvSpPr>
                <p:cNvPr id="26" name="Rectangle 25">
                  <a:extLst>
                    <a:ext uri="{FF2B5EF4-FFF2-40B4-BE49-F238E27FC236}">
                      <a16:creationId xmlns:a16="http://schemas.microsoft.com/office/drawing/2014/main" id="{649A1855-56D8-4659-97FB-319C01235CBB}"/>
                    </a:ext>
                  </a:extLst>
                </p:cNvPr>
                <p:cNvSpPr/>
                <p:nvPr userDrawn="1"/>
              </p:nvSpPr>
              <p:spPr>
                <a:xfrm>
                  <a:off x="10044000"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7" name="Group 26">
                  <a:extLst>
                    <a:ext uri="{FF2B5EF4-FFF2-40B4-BE49-F238E27FC236}">
                      <a16:creationId xmlns:a16="http://schemas.microsoft.com/office/drawing/2014/main" id="{AB579263-B022-48FF-AEC7-93565E9659BC}"/>
                    </a:ext>
                  </a:extLst>
                </p:cNvPr>
                <p:cNvGrpSpPr/>
                <p:nvPr userDrawn="1"/>
              </p:nvGrpSpPr>
              <p:grpSpPr>
                <a:xfrm>
                  <a:off x="10636138" y="-148430"/>
                  <a:ext cx="1184276" cy="82551"/>
                  <a:chOff x="10636138" y="-148430"/>
                  <a:chExt cx="1184276" cy="82551"/>
                </a:xfrm>
                <a:grpFill/>
              </p:grpSpPr>
              <p:sp>
                <p:nvSpPr>
                  <p:cNvPr id="28" name="Rectangle 27">
                    <a:extLst>
                      <a:ext uri="{FF2B5EF4-FFF2-40B4-BE49-F238E27FC236}">
                        <a16:creationId xmlns:a16="http://schemas.microsoft.com/office/drawing/2014/main" id="{743A3B2D-BE05-4647-BDCE-54635C0882AA}"/>
                      </a:ext>
                    </a:extLst>
                  </p:cNvPr>
                  <p:cNvSpPr/>
                  <p:nvPr userDrawn="1"/>
                </p:nvSpPr>
                <p:spPr>
                  <a:xfrm>
                    <a:off x="11228276"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A3D8034F-3487-4EB4-A46D-A9F6FAB5D278}"/>
                      </a:ext>
                    </a:extLst>
                  </p:cNvPr>
                  <p:cNvSpPr/>
                  <p:nvPr userDrawn="1"/>
                </p:nvSpPr>
                <p:spPr>
                  <a:xfrm>
                    <a:off x="10636138" y="-148430"/>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30" name="Group 29">
                <a:extLst>
                  <a:ext uri="{FF2B5EF4-FFF2-40B4-BE49-F238E27FC236}">
                    <a16:creationId xmlns:a16="http://schemas.microsoft.com/office/drawing/2014/main" id="{48EDD9A2-BAF9-4807-B8DB-6DE350086BFA}"/>
                  </a:ext>
                </a:extLst>
              </p:cNvPr>
              <p:cNvGrpSpPr/>
              <p:nvPr userDrawn="1"/>
            </p:nvGrpSpPr>
            <p:grpSpPr>
              <a:xfrm>
                <a:off x="3309930" y="-148430"/>
                <a:ext cx="1776414" cy="82551"/>
                <a:chOff x="10044000" y="-148430"/>
                <a:chExt cx="1776414" cy="82551"/>
              </a:xfrm>
            </p:grpSpPr>
            <p:sp>
              <p:nvSpPr>
                <p:cNvPr id="31" name="Rectangle 30">
                  <a:extLst>
                    <a:ext uri="{FF2B5EF4-FFF2-40B4-BE49-F238E27FC236}">
                      <a16:creationId xmlns:a16="http://schemas.microsoft.com/office/drawing/2014/main" id="{71239E11-F255-4C89-9708-E73DBF757F35}"/>
                    </a:ext>
                  </a:extLst>
                </p:cNvPr>
                <p:cNvSpPr/>
                <p:nvPr userDrawn="1"/>
              </p:nvSpPr>
              <p:spPr>
                <a:xfrm>
                  <a:off x="10044000"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2" name="Group 31">
                  <a:extLst>
                    <a:ext uri="{FF2B5EF4-FFF2-40B4-BE49-F238E27FC236}">
                      <a16:creationId xmlns:a16="http://schemas.microsoft.com/office/drawing/2014/main" id="{429A933E-EB89-412C-9A16-7A1761F610BD}"/>
                    </a:ext>
                  </a:extLst>
                </p:cNvPr>
                <p:cNvGrpSpPr/>
                <p:nvPr userDrawn="1"/>
              </p:nvGrpSpPr>
              <p:grpSpPr>
                <a:xfrm>
                  <a:off x="10636138" y="-148430"/>
                  <a:ext cx="1184276" cy="82551"/>
                  <a:chOff x="10636138" y="-148430"/>
                  <a:chExt cx="1184276" cy="82551"/>
                </a:xfrm>
              </p:grpSpPr>
              <p:sp>
                <p:nvSpPr>
                  <p:cNvPr id="33" name="Rectangle 32">
                    <a:extLst>
                      <a:ext uri="{FF2B5EF4-FFF2-40B4-BE49-F238E27FC236}">
                        <a16:creationId xmlns:a16="http://schemas.microsoft.com/office/drawing/2014/main" id="{34DF87D4-D832-49DC-A339-AC1DD94A6A4D}"/>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191D562F-BFA4-4227-85B5-DA8E6EA9002E}"/>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35" name="Group 34">
                <a:extLst>
                  <a:ext uri="{FF2B5EF4-FFF2-40B4-BE49-F238E27FC236}">
                    <a16:creationId xmlns:a16="http://schemas.microsoft.com/office/drawing/2014/main" id="{0FF9B0E9-7F55-46DD-B737-4563044AC3CB}"/>
                  </a:ext>
                </a:extLst>
              </p:cNvPr>
              <p:cNvGrpSpPr/>
              <p:nvPr userDrawn="1"/>
            </p:nvGrpSpPr>
            <p:grpSpPr>
              <a:xfrm>
                <a:off x="1533516" y="-148430"/>
                <a:ext cx="1776414" cy="82551"/>
                <a:chOff x="10044000" y="-148430"/>
                <a:chExt cx="1776414" cy="82551"/>
              </a:xfrm>
              <a:solidFill>
                <a:schemeClr val="tx2"/>
              </a:solidFill>
            </p:grpSpPr>
            <p:sp>
              <p:nvSpPr>
                <p:cNvPr id="36" name="Rectangle 35">
                  <a:extLst>
                    <a:ext uri="{FF2B5EF4-FFF2-40B4-BE49-F238E27FC236}">
                      <a16:creationId xmlns:a16="http://schemas.microsoft.com/office/drawing/2014/main" id="{8A0D9AB0-BDF8-4BF8-933D-76527927EB0B}"/>
                    </a:ext>
                  </a:extLst>
                </p:cNvPr>
                <p:cNvSpPr/>
                <p:nvPr userDrawn="1"/>
              </p:nvSpPr>
              <p:spPr>
                <a:xfrm>
                  <a:off x="10044000"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7" name="Group 36">
                  <a:extLst>
                    <a:ext uri="{FF2B5EF4-FFF2-40B4-BE49-F238E27FC236}">
                      <a16:creationId xmlns:a16="http://schemas.microsoft.com/office/drawing/2014/main" id="{B5E63815-B53E-4DEA-B7CE-70992C3829A8}"/>
                    </a:ext>
                  </a:extLst>
                </p:cNvPr>
                <p:cNvGrpSpPr/>
                <p:nvPr userDrawn="1"/>
              </p:nvGrpSpPr>
              <p:grpSpPr>
                <a:xfrm>
                  <a:off x="10636138" y="-148430"/>
                  <a:ext cx="1184276" cy="82551"/>
                  <a:chOff x="10636138" y="-148430"/>
                  <a:chExt cx="1184276" cy="82551"/>
                </a:xfrm>
                <a:grpFill/>
              </p:grpSpPr>
              <p:sp>
                <p:nvSpPr>
                  <p:cNvPr id="38" name="Rectangle 37">
                    <a:extLst>
                      <a:ext uri="{FF2B5EF4-FFF2-40B4-BE49-F238E27FC236}">
                        <a16:creationId xmlns:a16="http://schemas.microsoft.com/office/drawing/2014/main" id="{94D5A0B5-8362-422E-92CD-C3969E475B4C}"/>
                      </a:ext>
                    </a:extLst>
                  </p:cNvPr>
                  <p:cNvSpPr/>
                  <p:nvPr userDrawn="1"/>
                </p:nvSpPr>
                <p:spPr>
                  <a:xfrm>
                    <a:off x="11228276"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2899DA0E-EB57-44F4-B814-102F3F299F00}"/>
                      </a:ext>
                    </a:extLst>
                  </p:cNvPr>
                  <p:cNvSpPr/>
                  <p:nvPr userDrawn="1"/>
                </p:nvSpPr>
                <p:spPr>
                  <a:xfrm>
                    <a:off x="10636138" y="-148430"/>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42" name="Group 41">
                <a:extLst>
                  <a:ext uri="{FF2B5EF4-FFF2-40B4-BE49-F238E27FC236}">
                    <a16:creationId xmlns:a16="http://schemas.microsoft.com/office/drawing/2014/main" id="{A1A39780-93FB-4FED-9F4A-CEC489158CD3}"/>
                  </a:ext>
                </a:extLst>
              </p:cNvPr>
              <p:cNvGrpSpPr/>
              <p:nvPr userDrawn="1"/>
            </p:nvGrpSpPr>
            <p:grpSpPr>
              <a:xfrm>
                <a:off x="354969" y="-148430"/>
                <a:ext cx="1184276" cy="82551"/>
                <a:chOff x="10636138" y="-148430"/>
                <a:chExt cx="1184276" cy="82551"/>
              </a:xfrm>
            </p:grpSpPr>
            <p:sp>
              <p:nvSpPr>
                <p:cNvPr id="43" name="Rectangle 42">
                  <a:extLst>
                    <a:ext uri="{FF2B5EF4-FFF2-40B4-BE49-F238E27FC236}">
                      <a16:creationId xmlns:a16="http://schemas.microsoft.com/office/drawing/2014/main" id="{6456A92D-9BF1-42F6-A2E4-492263D70B93}"/>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C82D97F1-9A9B-47D1-A2F1-784BC83B7F5E}"/>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89" name="Group 88">
              <a:extLst>
                <a:ext uri="{FF2B5EF4-FFF2-40B4-BE49-F238E27FC236}">
                  <a16:creationId xmlns:a16="http://schemas.microsoft.com/office/drawing/2014/main" id="{C34CFFDF-2152-4A2D-8FB3-0A7B23D098B7}"/>
                </a:ext>
              </a:extLst>
            </p:cNvPr>
            <p:cNvGrpSpPr/>
            <p:nvPr userDrawn="1"/>
          </p:nvGrpSpPr>
          <p:grpSpPr>
            <a:xfrm>
              <a:off x="12265794" y="1"/>
              <a:ext cx="18000" cy="6858000"/>
              <a:chOff x="12425515" y="2588735"/>
              <a:chExt cx="82551" cy="4269265"/>
            </a:xfrm>
          </p:grpSpPr>
          <p:sp>
            <p:nvSpPr>
              <p:cNvPr id="82" name="Rectangle 81">
                <a:extLst>
                  <a:ext uri="{FF2B5EF4-FFF2-40B4-BE49-F238E27FC236}">
                    <a16:creationId xmlns:a16="http://schemas.microsoft.com/office/drawing/2014/main" id="{A5E7F58C-EE61-45FF-BBF9-8DE1F3DD1C59}"/>
                  </a:ext>
                </a:extLst>
              </p:cNvPr>
              <p:cNvSpPr/>
              <p:nvPr userDrawn="1"/>
            </p:nvSpPr>
            <p:spPr>
              <a:xfrm rot="5400000">
                <a:off x="12161048" y="529278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Rectangle 82">
                <a:extLst>
                  <a:ext uri="{FF2B5EF4-FFF2-40B4-BE49-F238E27FC236}">
                    <a16:creationId xmlns:a16="http://schemas.microsoft.com/office/drawing/2014/main" id="{8E6C2DEC-5E14-4D86-A7EC-DF4187D064F2}"/>
                  </a:ext>
                </a:extLst>
              </p:cNvPr>
              <p:cNvSpPr/>
              <p:nvPr userDrawn="1"/>
            </p:nvSpPr>
            <p:spPr>
              <a:xfrm rot="5400000">
                <a:off x="12161048" y="651257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Rectangle 83">
                <a:extLst>
                  <a:ext uri="{FF2B5EF4-FFF2-40B4-BE49-F238E27FC236}">
                    <a16:creationId xmlns:a16="http://schemas.microsoft.com/office/drawing/2014/main" id="{C74D7886-31ED-4084-8E07-296ECC655564}"/>
                  </a:ext>
                </a:extLst>
              </p:cNvPr>
              <p:cNvSpPr/>
              <p:nvPr userDrawn="1"/>
            </p:nvSpPr>
            <p:spPr>
              <a:xfrm rot="5400000">
                <a:off x="12162637" y="5902677"/>
                <a:ext cx="609895"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Rectangle 84">
                <a:extLst>
                  <a:ext uri="{FF2B5EF4-FFF2-40B4-BE49-F238E27FC236}">
                    <a16:creationId xmlns:a16="http://schemas.microsoft.com/office/drawing/2014/main" id="{D7BD4B1F-2F1E-446E-A05B-F3CB5E5F6873}"/>
                  </a:ext>
                </a:extLst>
              </p:cNvPr>
              <p:cNvSpPr/>
              <p:nvPr userDrawn="1"/>
            </p:nvSpPr>
            <p:spPr>
              <a:xfrm rot="5400000">
                <a:off x="12161048" y="3463097"/>
                <a:ext cx="609895"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Rectangle 85">
                <a:extLst>
                  <a:ext uri="{FF2B5EF4-FFF2-40B4-BE49-F238E27FC236}">
                    <a16:creationId xmlns:a16="http://schemas.microsoft.com/office/drawing/2014/main" id="{53310686-91D7-4A31-82C8-A67D32C0F75A}"/>
                  </a:ext>
                </a:extLst>
              </p:cNvPr>
              <p:cNvSpPr/>
              <p:nvPr userDrawn="1"/>
            </p:nvSpPr>
            <p:spPr>
              <a:xfrm rot="5400000">
                <a:off x="12161048" y="4682887"/>
                <a:ext cx="609895"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Rectangle 86">
                <a:extLst>
                  <a:ext uri="{FF2B5EF4-FFF2-40B4-BE49-F238E27FC236}">
                    <a16:creationId xmlns:a16="http://schemas.microsoft.com/office/drawing/2014/main" id="{AE3B8320-65F3-48A9-85F1-293C37A82915}"/>
                  </a:ext>
                </a:extLst>
              </p:cNvPr>
              <p:cNvSpPr/>
              <p:nvPr userDrawn="1"/>
            </p:nvSpPr>
            <p:spPr>
              <a:xfrm rot="5400000">
                <a:off x="12162637" y="407299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97125D60-8B03-47D1-B843-A583D2ED4F62}"/>
                  </a:ext>
                </a:extLst>
              </p:cNvPr>
              <p:cNvSpPr/>
              <p:nvPr userDrawn="1"/>
            </p:nvSpPr>
            <p:spPr>
              <a:xfrm rot="5400000">
                <a:off x="12161048" y="285320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2" name="Title Placeholder 1">
            <a:extLst>
              <a:ext uri="{FF2B5EF4-FFF2-40B4-BE49-F238E27FC236}">
                <a16:creationId xmlns:a16="http://schemas.microsoft.com/office/drawing/2014/main" id="{9D1491C4-9830-46D6-9B7E-91D978B17D03}"/>
              </a:ext>
            </a:extLst>
          </p:cNvPr>
          <p:cNvSpPr>
            <a:spLocks noGrp="1"/>
          </p:cNvSpPr>
          <p:nvPr>
            <p:ph type="title"/>
          </p:nvPr>
        </p:nvSpPr>
        <p:spPr>
          <a:xfrm>
            <a:off x="807269" y="239083"/>
            <a:ext cx="10580059" cy="755904"/>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8490CFD-D389-4642-995F-30BEB12330F8}"/>
              </a:ext>
            </a:extLst>
          </p:cNvPr>
          <p:cNvSpPr>
            <a:spLocks noGrp="1"/>
          </p:cNvSpPr>
          <p:nvPr>
            <p:ph type="body" idx="1"/>
          </p:nvPr>
        </p:nvSpPr>
        <p:spPr>
          <a:xfrm>
            <a:off x="807269" y="1959431"/>
            <a:ext cx="10580059" cy="390179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1170906064"/>
      </p:ext>
    </p:extLst>
  </p:cSld>
  <p:clrMap bg1="lt1" tx1="dk1" bg2="lt2" tx2="dk2" accent1="accent1" accent2="accent2" accent3="accent3" accent4="accent4" accent5="accent5" accent6="accent6" hlink="hlink" folHlink="folHlink"/>
  <p:sldLayoutIdLst>
    <p:sldLayoutId id="2147483779" r:id="rId1"/>
    <p:sldLayoutId id="2147483668" r:id="rId2"/>
    <p:sldLayoutId id="2147483824" r:id="rId3"/>
    <p:sldLayoutId id="2147483828" r:id="rId4"/>
    <p:sldLayoutId id="2147483829" r:id="rId5"/>
    <p:sldLayoutId id="2147483995" r:id="rId6"/>
    <p:sldLayoutId id="2147483723" r:id="rId7"/>
    <p:sldLayoutId id="2147483856" r:id="rId8"/>
    <p:sldLayoutId id="2147483863" r:id="rId9"/>
    <p:sldLayoutId id="2147484162" r:id="rId10"/>
    <p:sldLayoutId id="2147483922" r:id="rId11"/>
    <p:sldLayoutId id="2147484167" r:id="rId12"/>
    <p:sldLayoutId id="2147483747" r:id="rId13"/>
    <p:sldLayoutId id="2147483666" r:id="rId14"/>
    <p:sldLayoutId id="2147483982" r:id="rId15"/>
  </p:sldLayoutIdLst>
  <p:hf sldNum="0" hdr="0" dt="0"/>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80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2400" kern="1200">
          <a:solidFill>
            <a:schemeClr val="tx2"/>
          </a:solidFill>
          <a:latin typeface="+mn-lt"/>
          <a:ea typeface="+mn-ea"/>
          <a:cs typeface="+mn-cs"/>
        </a:defRPr>
      </a:lvl2pPr>
      <a:lvl3pPr marL="0" indent="0" algn="l" defTabSz="914400" rtl="0" eaLnBrk="1" latinLnBrk="0" hangingPunct="1">
        <a:lnSpc>
          <a:spcPct val="100000"/>
        </a:lnSpc>
        <a:spcBef>
          <a:spcPts val="600"/>
        </a:spcBef>
        <a:buClr>
          <a:schemeClr val="tx2"/>
        </a:buClr>
        <a:buFont typeface="Arial" panose="020B0604020202020204" pitchFamily="34" charset="0"/>
        <a:buNone/>
        <a:defRPr sz="1800" kern="1200">
          <a:solidFill>
            <a:schemeClr val="tx2"/>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2"/>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400" kern="1200">
          <a:solidFill>
            <a:schemeClr val="tx2"/>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pos="384">
          <p15:clr>
            <a:srgbClr val="F26B43"/>
          </p15:clr>
        </p15:guide>
        <p15:guide id="4" pos="768">
          <p15:clr>
            <a:srgbClr val="F26B43"/>
          </p15:clr>
        </p15:guide>
        <p15:guide id="5" pos="1149">
          <p15:clr>
            <a:srgbClr val="F26B43"/>
          </p15:clr>
        </p15:guide>
        <p15:guide id="6" pos="1533">
          <p15:clr>
            <a:srgbClr val="F26B43"/>
          </p15:clr>
        </p15:guide>
        <p15:guide id="7" pos="1917">
          <p15:clr>
            <a:srgbClr val="F26B43"/>
          </p15:clr>
        </p15:guide>
        <p15:guide id="8" pos="2300">
          <p15:clr>
            <a:srgbClr val="F26B43"/>
          </p15:clr>
        </p15:guide>
        <p15:guide id="9" pos="2684">
          <p15:clr>
            <a:srgbClr val="F26B43"/>
          </p15:clr>
        </p15:guide>
        <p15:guide id="10" pos="3069">
          <p15:clr>
            <a:srgbClr val="F26B43"/>
          </p15:clr>
        </p15:guide>
        <p15:guide id="11" pos="3455">
          <p15:clr>
            <a:srgbClr val="F26B43"/>
          </p15:clr>
        </p15:guide>
        <p15:guide id="12" pos="4221">
          <p15:clr>
            <a:srgbClr val="F26B43"/>
          </p15:clr>
        </p15:guide>
        <p15:guide id="13" pos="4607">
          <p15:clr>
            <a:srgbClr val="F26B43"/>
          </p15:clr>
        </p15:guide>
        <p15:guide id="14" pos="4991">
          <p15:clr>
            <a:srgbClr val="F26B43"/>
          </p15:clr>
        </p15:guide>
        <p15:guide id="15" pos="5373">
          <p15:clr>
            <a:srgbClr val="F26B43"/>
          </p15:clr>
        </p15:guide>
        <p15:guide id="16" pos="5759">
          <p15:clr>
            <a:srgbClr val="F26B43"/>
          </p15:clr>
        </p15:guide>
        <p15:guide id="17" pos="6143">
          <p15:clr>
            <a:srgbClr val="F26B43"/>
          </p15:clr>
        </p15:guide>
        <p15:guide id="18" pos="6527">
          <p15:clr>
            <a:srgbClr val="F26B43"/>
          </p15:clr>
        </p15:guide>
        <p15:guide id="19" pos="6912">
          <p15:clr>
            <a:srgbClr val="F26B43"/>
          </p15:clr>
        </p15:guide>
        <p15:guide id="20" pos="7296">
          <p15:clr>
            <a:srgbClr val="F26B43"/>
          </p15:clr>
        </p15:guide>
        <p15:guide id="21" orient="horz" pos="617">
          <p15:clr>
            <a:srgbClr val="F26B43"/>
          </p15:clr>
        </p15:guide>
        <p15:guide id="22" orient="horz" pos="1233">
          <p15:clr>
            <a:srgbClr val="F26B43"/>
          </p15:clr>
        </p15:guide>
        <p15:guide id="23" orient="horz" pos="1851">
          <p15:clr>
            <a:srgbClr val="F26B43"/>
          </p15:clr>
        </p15:guide>
        <p15:guide id="24" orient="horz" pos="2469">
          <p15:clr>
            <a:srgbClr val="F26B43"/>
          </p15:clr>
        </p15:guide>
        <p15:guide id="25" orient="horz" pos="3086">
          <p15:clr>
            <a:srgbClr val="F26B43"/>
          </p15:clr>
        </p15:guide>
        <p15:guide id="26" orient="horz" pos="3702">
          <p15:clr>
            <a:srgbClr val="F26B43"/>
          </p15:clr>
        </p15:guide>
        <p15:guide id="27" pos="7173">
          <p15:clr>
            <a:srgbClr val="F26B43"/>
          </p15:clr>
        </p15:guide>
        <p15:guide id="28" pos="507">
          <p15:clr>
            <a:srgbClr val="F26B43"/>
          </p15:clr>
        </p15:guide>
        <p15:guide id="29" orient="horz" pos="92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E5DB0C-55D1-4243-9661-198880AAFFE1}"/>
              </a:ext>
            </a:extLst>
          </p:cNvPr>
          <p:cNvSpPr>
            <a:spLocks noGrp="1"/>
          </p:cNvSpPr>
          <p:nvPr>
            <p:ph sz="quarter" idx="11"/>
          </p:nvPr>
        </p:nvSpPr>
        <p:spPr>
          <a:xfrm>
            <a:off x="354015" y="4162954"/>
            <a:ext cx="6861432" cy="1914434"/>
          </a:xfrm>
        </p:spPr>
        <p:txBody>
          <a:bodyPr/>
          <a:lstStyle/>
          <a:p>
            <a:r>
              <a:rPr lang="en-GB" dirty="0"/>
              <a:t>Teachers’ Pensions Action Forum March 2023</a:t>
            </a:r>
          </a:p>
          <a:p>
            <a:r>
              <a:rPr lang="en-GB" dirty="0"/>
              <a:t>Engagement Opportunities</a:t>
            </a:r>
          </a:p>
        </p:txBody>
      </p:sp>
    </p:spTree>
    <p:extLst>
      <p:ext uri="{BB962C8B-B14F-4D97-AF65-F5344CB8AC3E}">
        <p14:creationId xmlns:p14="http://schemas.microsoft.com/office/powerpoint/2010/main" val="879627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FF18A3-9683-404F-99E6-F05B6228FE92}"/>
              </a:ext>
            </a:extLst>
          </p:cNvPr>
          <p:cNvSpPr>
            <a:spLocks noGrp="1"/>
          </p:cNvSpPr>
          <p:nvPr>
            <p:ph sz="quarter" idx="17"/>
          </p:nvPr>
        </p:nvSpPr>
        <p:spPr/>
        <p:txBody>
          <a:bodyPr/>
          <a:lstStyle/>
          <a:p>
            <a:pPr marL="285750" indent="-285750">
              <a:buFont typeface="Arial" panose="020B0604020202020204" pitchFamily="34" charset="0"/>
              <a:buChar char="•"/>
            </a:pPr>
            <a:r>
              <a:rPr lang="en-GB" dirty="0"/>
              <a:t>Sent monthly to employers</a:t>
            </a:r>
          </a:p>
          <a:p>
            <a:pPr marL="285750" indent="-285750">
              <a:buFont typeface="Arial" panose="020B0604020202020204" pitchFamily="34" charset="0"/>
              <a:buChar char="•"/>
            </a:pPr>
            <a:r>
              <a:rPr lang="en-GB" dirty="0"/>
              <a:t>Are sent to the primary, finance and administration contacts for each establishment</a:t>
            </a:r>
          </a:p>
          <a:p>
            <a:pPr marL="285750" indent="-285750">
              <a:buFont typeface="Arial" panose="020B0604020202020204" pitchFamily="34" charset="0"/>
              <a:buChar char="•"/>
            </a:pPr>
            <a:r>
              <a:rPr lang="en-GB" dirty="0"/>
              <a:t>Separate payroll bulletin sent shortly after</a:t>
            </a:r>
          </a:p>
          <a:p>
            <a:pPr marL="285750" indent="-285750">
              <a:buFont typeface="Arial" panose="020B0604020202020204" pitchFamily="34" charset="0"/>
              <a:buChar char="•"/>
            </a:pPr>
            <a:r>
              <a:rPr lang="en-GB" dirty="0"/>
              <a:t>Segmented to each establishment type for bespoke stories</a:t>
            </a:r>
          </a:p>
          <a:p>
            <a:pPr marL="285750" indent="-285750">
              <a:buFont typeface="Arial" panose="020B0604020202020204" pitchFamily="34" charset="0"/>
              <a:buChar char="•"/>
            </a:pPr>
            <a:r>
              <a:rPr lang="en-GB" dirty="0"/>
              <a:t>Have a mix of both regulatory and informative stories</a:t>
            </a:r>
          </a:p>
          <a:p>
            <a:pPr marL="285750" indent="-285750">
              <a:buFont typeface="Arial" panose="020B0604020202020204" pitchFamily="34" charset="0"/>
              <a:buChar char="•"/>
            </a:pPr>
            <a:r>
              <a:rPr lang="en-GB" dirty="0"/>
              <a:t>Have previous versions on our website.</a:t>
            </a:r>
          </a:p>
        </p:txBody>
      </p:sp>
      <p:pic>
        <p:nvPicPr>
          <p:cNvPr id="6" name="Picture Placeholder 5">
            <a:extLst>
              <a:ext uri="{FF2B5EF4-FFF2-40B4-BE49-F238E27FC236}">
                <a16:creationId xmlns:a16="http://schemas.microsoft.com/office/drawing/2014/main" id="{DAEBA65F-EBB6-4384-B5DD-C6EF2E395316}"/>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t="59" b="59"/>
          <a:stretch/>
        </p:blipFill>
        <p:spPr>
          <a:xfrm>
            <a:off x="6096000" y="1956022"/>
            <a:ext cx="5490000" cy="3427200"/>
          </a:xfrm>
        </p:spPr>
      </p:pic>
      <p:sp>
        <p:nvSpPr>
          <p:cNvPr id="4" name="Title 2">
            <a:extLst>
              <a:ext uri="{FF2B5EF4-FFF2-40B4-BE49-F238E27FC236}">
                <a16:creationId xmlns:a16="http://schemas.microsoft.com/office/drawing/2014/main" id="{E1225AE3-16DF-4447-B4C3-83FA5928F2F4}"/>
              </a:ext>
            </a:extLst>
          </p:cNvPr>
          <p:cNvSpPr txBox="1">
            <a:spLocks/>
          </p:cNvSpPr>
          <p:nvPr/>
        </p:nvSpPr>
        <p:spPr>
          <a:xfrm>
            <a:off x="345993" y="557276"/>
            <a:ext cx="9367502" cy="602987"/>
          </a:xfrm>
          <a:prstGeom prst="rect">
            <a:avLst/>
          </a:prstGeom>
        </p:spPr>
        <p:txBody>
          <a:bodyPr/>
          <a:lst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a:lstStyle>
          <a:p>
            <a:r>
              <a:rPr lang="en-GB" dirty="0">
                <a:solidFill>
                  <a:schemeClr val="bg1"/>
                </a:solidFill>
              </a:rPr>
              <a:t>Monthly Bulletins</a:t>
            </a:r>
          </a:p>
        </p:txBody>
      </p:sp>
    </p:spTree>
    <p:extLst>
      <p:ext uri="{BB962C8B-B14F-4D97-AF65-F5344CB8AC3E}">
        <p14:creationId xmlns:p14="http://schemas.microsoft.com/office/powerpoint/2010/main" val="2006498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E23B5-B09D-4705-AC61-285110BFEBA1}"/>
              </a:ext>
            </a:extLst>
          </p:cNvPr>
          <p:cNvSpPr>
            <a:spLocks noGrp="1"/>
          </p:cNvSpPr>
          <p:nvPr>
            <p:ph type="title"/>
          </p:nvPr>
        </p:nvSpPr>
        <p:spPr/>
        <p:txBody>
          <a:bodyPr/>
          <a:lstStyle/>
          <a:p>
            <a:r>
              <a:rPr lang="en-GB" dirty="0"/>
              <a:t>Poll Question</a:t>
            </a:r>
          </a:p>
        </p:txBody>
      </p:sp>
      <p:sp>
        <p:nvSpPr>
          <p:cNvPr id="3" name="Content Placeholder 2">
            <a:extLst>
              <a:ext uri="{FF2B5EF4-FFF2-40B4-BE49-F238E27FC236}">
                <a16:creationId xmlns:a16="http://schemas.microsoft.com/office/drawing/2014/main" id="{B6DFA5E8-03FF-4BA9-A82A-961A8853C88C}"/>
              </a:ext>
            </a:extLst>
          </p:cNvPr>
          <p:cNvSpPr>
            <a:spLocks noGrp="1"/>
          </p:cNvSpPr>
          <p:nvPr>
            <p:ph sz="quarter" idx="11"/>
          </p:nvPr>
        </p:nvSpPr>
        <p:spPr/>
        <p:txBody>
          <a:bodyPr/>
          <a:lstStyle/>
          <a:p>
            <a:endParaRPr lang="en-GB" dirty="0"/>
          </a:p>
          <a:p>
            <a:pPr marL="457200" indent="-457200">
              <a:buFont typeface="Arial" panose="020B0604020202020204" pitchFamily="34" charset="0"/>
              <a:buChar char="•"/>
            </a:pPr>
            <a:r>
              <a:rPr lang="en-GB" sz="2800" dirty="0"/>
              <a:t>Have you ever received a bulletin?</a:t>
            </a:r>
          </a:p>
          <a:p>
            <a:pPr marL="457200" indent="-457200">
              <a:buFont typeface="Arial" panose="020B0604020202020204" pitchFamily="34" charset="0"/>
              <a:buChar char="•"/>
            </a:pPr>
            <a:r>
              <a:rPr lang="en-GB" sz="2800" dirty="0"/>
              <a:t>How many stories do you think we should include each month?</a:t>
            </a:r>
          </a:p>
          <a:p>
            <a:pPr marL="457200" indent="-457200">
              <a:buFont typeface="Arial" panose="020B0604020202020204" pitchFamily="34" charset="0"/>
              <a:buChar char="•"/>
            </a:pPr>
            <a:r>
              <a:rPr lang="en-GB" sz="2800" dirty="0"/>
              <a:t>Do you think there are topics that are covered too much?</a:t>
            </a:r>
          </a:p>
          <a:p>
            <a:pPr marL="457200" indent="-457200">
              <a:buFont typeface="Arial" panose="020B0604020202020204" pitchFamily="34" charset="0"/>
              <a:buChar char="•"/>
            </a:pPr>
            <a:r>
              <a:rPr lang="en-GB" sz="2800" dirty="0"/>
              <a:t>Prior to today, did you know all the previous versions can be found online?</a:t>
            </a:r>
          </a:p>
        </p:txBody>
      </p:sp>
    </p:spTree>
    <p:extLst>
      <p:ext uri="{BB962C8B-B14F-4D97-AF65-F5344CB8AC3E}">
        <p14:creationId xmlns:p14="http://schemas.microsoft.com/office/powerpoint/2010/main" val="1410229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FC13E-DB55-4F6E-8E86-B883A999D075}"/>
              </a:ext>
            </a:extLst>
          </p:cNvPr>
          <p:cNvSpPr>
            <a:spLocks noGrp="1"/>
          </p:cNvSpPr>
          <p:nvPr>
            <p:ph type="title"/>
          </p:nvPr>
        </p:nvSpPr>
        <p:spPr>
          <a:xfrm>
            <a:off x="6827023" y="557276"/>
            <a:ext cx="5028092" cy="1117145"/>
          </a:xfrm>
        </p:spPr>
        <p:txBody>
          <a:bodyPr/>
          <a:lstStyle/>
          <a:p>
            <a:r>
              <a:rPr lang="en-GB" dirty="0"/>
              <a:t>Why do we send these?</a:t>
            </a:r>
          </a:p>
        </p:txBody>
      </p:sp>
      <p:sp>
        <p:nvSpPr>
          <p:cNvPr id="3" name="Content Placeholder 2">
            <a:extLst>
              <a:ext uri="{FF2B5EF4-FFF2-40B4-BE49-F238E27FC236}">
                <a16:creationId xmlns:a16="http://schemas.microsoft.com/office/drawing/2014/main" id="{E1F04EC3-3EA7-4C8B-972D-2D6BF7A891DC}"/>
              </a:ext>
            </a:extLst>
          </p:cNvPr>
          <p:cNvSpPr>
            <a:spLocks noGrp="1"/>
          </p:cNvSpPr>
          <p:nvPr>
            <p:ph sz="quarter" idx="11"/>
          </p:nvPr>
        </p:nvSpPr>
        <p:spPr>
          <a:xfrm>
            <a:off x="6835044" y="1757548"/>
            <a:ext cx="5020070" cy="4085978"/>
          </a:xfrm>
        </p:spPr>
        <p:txBody>
          <a:bodyPr/>
          <a:lstStyle/>
          <a:p>
            <a:pPr marL="285750" indent="-285750">
              <a:buFont typeface="Arial" panose="020B0604020202020204" pitchFamily="34" charset="0"/>
              <a:buChar char="•"/>
            </a:pPr>
            <a:r>
              <a:rPr lang="en-GB" dirty="0"/>
              <a:t>Resources</a:t>
            </a:r>
          </a:p>
          <a:p>
            <a:pPr marL="285750" indent="-285750">
              <a:buFont typeface="Arial" panose="020B0604020202020204" pitchFamily="34" charset="0"/>
              <a:buChar char="•"/>
            </a:pPr>
            <a:r>
              <a:rPr lang="en-GB" dirty="0"/>
              <a:t>Training</a:t>
            </a:r>
          </a:p>
          <a:p>
            <a:pPr marL="285750" indent="-285750">
              <a:buFont typeface="Arial" panose="020B0604020202020204" pitchFamily="34" charset="0"/>
              <a:buChar char="•"/>
            </a:pPr>
            <a:r>
              <a:rPr lang="en-GB" dirty="0"/>
              <a:t>Events</a:t>
            </a:r>
          </a:p>
          <a:p>
            <a:pPr marL="285750" indent="-285750">
              <a:buFont typeface="Arial" panose="020B0604020202020204" pitchFamily="34" charset="0"/>
              <a:buChar char="•"/>
            </a:pPr>
            <a:r>
              <a:rPr lang="en-GB" dirty="0"/>
              <a:t>New administration processes</a:t>
            </a:r>
          </a:p>
          <a:p>
            <a:pPr marL="285750" indent="-285750">
              <a:buFont typeface="Arial" panose="020B0604020202020204" pitchFamily="34" charset="0"/>
              <a:buChar char="•"/>
            </a:pPr>
            <a:r>
              <a:rPr lang="en-GB" dirty="0"/>
              <a:t>Regulation changes.</a:t>
            </a:r>
          </a:p>
        </p:txBody>
      </p:sp>
    </p:spTree>
    <p:extLst>
      <p:ext uri="{BB962C8B-B14F-4D97-AF65-F5344CB8AC3E}">
        <p14:creationId xmlns:p14="http://schemas.microsoft.com/office/powerpoint/2010/main" val="1274961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DEAF2-2B0E-4D7C-A550-3799E67B5DAB}"/>
              </a:ext>
            </a:extLst>
          </p:cNvPr>
          <p:cNvSpPr>
            <a:spLocks noGrp="1"/>
          </p:cNvSpPr>
          <p:nvPr>
            <p:ph type="title"/>
          </p:nvPr>
        </p:nvSpPr>
        <p:spPr/>
        <p:txBody>
          <a:bodyPr/>
          <a:lstStyle/>
          <a:p>
            <a:r>
              <a:rPr lang="en-GB" dirty="0"/>
              <a:t>Data</a:t>
            </a:r>
          </a:p>
        </p:txBody>
      </p:sp>
      <p:sp>
        <p:nvSpPr>
          <p:cNvPr id="3" name="Content Placeholder 2">
            <a:extLst>
              <a:ext uri="{FF2B5EF4-FFF2-40B4-BE49-F238E27FC236}">
                <a16:creationId xmlns:a16="http://schemas.microsoft.com/office/drawing/2014/main" id="{89354472-F761-4D4A-9865-A9FB467B6100}"/>
              </a:ext>
            </a:extLst>
          </p:cNvPr>
          <p:cNvSpPr>
            <a:spLocks noGrp="1"/>
          </p:cNvSpPr>
          <p:nvPr>
            <p:ph sz="quarter" idx="11"/>
          </p:nvPr>
        </p:nvSpPr>
        <p:spPr/>
        <p:txBody>
          <a:bodyPr/>
          <a:lstStyle/>
          <a:p>
            <a:pPr marL="285750" indent="-285750">
              <a:buFont typeface="Arial" panose="020B0604020202020204" pitchFamily="34" charset="0"/>
              <a:buChar char="•"/>
            </a:pPr>
            <a:r>
              <a:rPr lang="en-GB" dirty="0"/>
              <a:t>What are our Critical Success Factors (CSFs)</a:t>
            </a:r>
          </a:p>
          <a:p>
            <a:pPr marL="285750" indent="-285750">
              <a:buFont typeface="Arial" panose="020B0604020202020204" pitchFamily="34" charset="0"/>
              <a:buChar char="•"/>
            </a:pPr>
            <a:r>
              <a:rPr lang="en-GB" dirty="0"/>
              <a:t>Who do we send to?</a:t>
            </a:r>
          </a:p>
          <a:p>
            <a:pPr marL="285750" indent="-285750">
              <a:buFont typeface="Arial" panose="020B0604020202020204" pitchFamily="34" charset="0"/>
              <a:buChar char="•"/>
            </a:pPr>
            <a:r>
              <a:rPr lang="en-GB" dirty="0"/>
              <a:t>Segmentation of employer</a:t>
            </a:r>
          </a:p>
          <a:p>
            <a:pPr marL="285750" indent="-285750">
              <a:buFont typeface="Arial" panose="020B0604020202020204" pitchFamily="34" charset="0"/>
              <a:buChar char="•"/>
            </a:pPr>
            <a:r>
              <a:rPr lang="en-GB" dirty="0"/>
              <a:t>Segmentation of contact type</a:t>
            </a:r>
          </a:p>
          <a:p>
            <a:pPr marL="285750" indent="-285750">
              <a:buFont typeface="Arial" panose="020B0604020202020204" pitchFamily="34" charset="0"/>
              <a:buChar char="•"/>
            </a:pPr>
            <a:r>
              <a:rPr lang="en-GB" dirty="0"/>
              <a:t>Time of day and working day.</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702059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6E08A-D7D2-41DC-9A74-EB790307FD2C}"/>
              </a:ext>
            </a:extLst>
          </p:cNvPr>
          <p:cNvSpPr>
            <a:spLocks noGrp="1"/>
          </p:cNvSpPr>
          <p:nvPr>
            <p:ph type="title"/>
          </p:nvPr>
        </p:nvSpPr>
        <p:spPr/>
        <p:txBody>
          <a:bodyPr/>
          <a:lstStyle/>
          <a:p>
            <a:r>
              <a:rPr lang="en-GB" dirty="0"/>
              <a:t>Poll Question</a:t>
            </a:r>
          </a:p>
        </p:txBody>
      </p:sp>
      <p:sp>
        <p:nvSpPr>
          <p:cNvPr id="3" name="Content Placeholder 2">
            <a:extLst>
              <a:ext uri="{FF2B5EF4-FFF2-40B4-BE49-F238E27FC236}">
                <a16:creationId xmlns:a16="http://schemas.microsoft.com/office/drawing/2014/main" id="{563458F4-659A-4963-B393-0331865BC3D2}"/>
              </a:ext>
            </a:extLst>
          </p:cNvPr>
          <p:cNvSpPr>
            <a:spLocks noGrp="1"/>
          </p:cNvSpPr>
          <p:nvPr>
            <p:ph sz="quarter" idx="11"/>
          </p:nvPr>
        </p:nvSpPr>
        <p:spPr/>
        <p:txBody>
          <a:bodyPr/>
          <a:lstStyle/>
          <a:p>
            <a:endParaRPr lang="en-GB" sz="2400" dirty="0"/>
          </a:p>
          <a:p>
            <a:pPr marL="457200" indent="-457200">
              <a:buFont typeface="Arial" panose="020B0604020202020204" pitchFamily="34" charset="0"/>
              <a:buChar char="•"/>
            </a:pPr>
            <a:r>
              <a:rPr lang="en-GB" sz="2800" dirty="0"/>
              <a:t>When is the best day for us to email you?</a:t>
            </a:r>
          </a:p>
          <a:p>
            <a:pPr marL="457200" indent="-457200">
              <a:buFont typeface="Arial" panose="020B0604020202020204" pitchFamily="34" charset="0"/>
              <a:buChar char="•"/>
            </a:pPr>
            <a:r>
              <a:rPr lang="en-GB" sz="2800" dirty="0"/>
              <a:t>What is the best time of day for you to catch up with your emails?</a:t>
            </a:r>
          </a:p>
        </p:txBody>
      </p:sp>
    </p:spTree>
    <p:extLst>
      <p:ext uri="{BB962C8B-B14F-4D97-AF65-F5344CB8AC3E}">
        <p14:creationId xmlns:p14="http://schemas.microsoft.com/office/powerpoint/2010/main" val="4211419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8D261-0076-4BE9-8AF2-89988B81892A}"/>
              </a:ext>
            </a:extLst>
          </p:cNvPr>
          <p:cNvSpPr>
            <a:spLocks noGrp="1"/>
          </p:cNvSpPr>
          <p:nvPr>
            <p:ph type="title"/>
          </p:nvPr>
        </p:nvSpPr>
        <p:spPr/>
        <p:txBody>
          <a:bodyPr/>
          <a:lstStyle/>
          <a:p>
            <a:r>
              <a:rPr lang="en-GB" dirty="0"/>
              <a:t>Contact Details</a:t>
            </a:r>
          </a:p>
        </p:txBody>
      </p:sp>
      <p:sp>
        <p:nvSpPr>
          <p:cNvPr id="3" name="Content Placeholder 2">
            <a:extLst>
              <a:ext uri="{FF2B5EF4-FFF2-40B4-BE49-F238E27FC236}">
                <a16:creationId xmlns:a16="http://schemas.microsoft.com/office/drawing/2014/main" id="{DD1A8731-6DDD-42B5-ACCC-79870F341C3F}"/>
              </a:ext>
            </a:extLst>
          </p:cNvPr>
          <p:cNvSpPr>
            <a:spLocks noGrp="1"/>
          </p:cNvSpPr>
          <p:nvPr>
            <p:ph sz="quarter" idx="11"/>
          </p:nvPr>
        </p:nvSpPr>
        <p:spPr/>
        <p:txBody>
          <a:bodyPr/>
          <a:lstStyle/>
          <a:p>
            <a:pPr marL="342900" indent="-342900">
              <a:buFont typeface="Arial" panose="020B0604020202020204" pitchFamily="34" charset="0"/>
              <a:buChar char="•"/>
            </a:pPr>
            <a:r>
              <a:rPr lang="en-GB" dirty="0"/>
              <a:t>Online form through the Employer Portal</a:t>
            </a:r>
          </a:p>
          <a:p>
            <a:pPr marL="342900" indent="-342900">
              <a:buFont typeface="Arial" panose="020B0604020202020204" pitchFamily="34" charset="0"/>
              <a:buChar char="•"/>
            </a:pPr>
            <a:r>
              <a:rPr lang="en-GB" dirty="0"/>
              <a:t>Certain contacts are mandatory and some optional</a:t>
            </a:r>
          </a:p>
          <a:p>
            <a:pPr marL="342900" indent="-342900">
              <a:buFont typeface="Arial" panose="020B0604020202020204" pitchFamily="34" charset="0"/>
              <a:buChar char="•"/>
            </a:pPr>
            <a:r>
              <a:rPr lang="en-GB" dirty="0"/>
              <a:t>It’s a self service function</a:t>
            </a:r>
          </a:p>
          <a:p>
            <a:pPr marL="342900" indent="-342900">
              <a:buFont typeface="Arial" panose="020B0604020202020204" pitchFamily="34" charset="0"/>
              <a:buChar char="•"/>
            </a:pPr>
            <a:r>
              <a:rPr lang="en-GB" dirty="0"/>
              <a:t>Change and update details 24/7</a:t>
            </a:r>
          </a:p>
          <a:p>
            <a:pPr marL="342900" indent="-342900">
              <a:buFont typeface="Arial" panose="020B0604020202020204" pitchFamily="34" charset="0"/>
              <a:buChar char="•"/>
            </a:pPr>
            <a:r>
              <a:rPr lang="en-GB" dirty="0"/>
              <a:t>Potential updates coming soon.</a:t>
            </a:r>
          </a:p>
        </p:txBody>
      </p:sp>
    </p:spTree>
    <p:extLst>
      <p:ext uri="{BB962C8B-B14F-4D97-AF65-F5344CB8AC3E}">
        <p14:creationId xmlns:p14="http://schemas.microsoft.com/office/powerpoint/2010/main" val="1436114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FD639-19DE-4E73-B195-46FA1BCE6149}"/>
              </a:ext>
            </a:extLst>
          </p:cNvPr>
          <p:cNvSpPr>
            <a:spLocks noGrp="1"/>
          </p:cNvSpPr>
          <p:nvPr>
            <p:ph type="title"/>
          </p:nvPr>
        </p:nvSpPr>
        <p:spPr/>
        <p:txBody>
          <a:bodyPr/>
          <a:lstStyle/>
          <a:p>
            <a:r>
              <a:rPr lang="en-GB" dirty="0"/>
              <a:t>Poll Question</a:t>
            </a:r>
          </a:p>
        </p:txBody>
      </p:sp>
      <p:sp>
        <p:nvSpPr>
          <p:cNvPr id="3" name="Content Placeholder 2">
            <a:extLst>
              <a:ext uri="{FF2B5EF4-FFF2-40B4-BE49-F238E27FC236}">
                <a16:creationId xmlns:a16="http://schemas.microsoft.com/office/drawing/2014/main" id="{07380580-583D-4786-9430-35306D6378FB}"/>
              </a:ext>
            </a:extLst>
          </p:cNvPr>
          <p:cNvSpPr>
            <a:spLocks noGrp="1"/>
          </p:cNvSpPr>
          <p:nvPr>
            <p:ph sz="quarter" idx="11"/>
          </p:nvPr>
        </p:nvSpPr>
        <p:spPr/>
        <p:txBody>
          <a:bodyPr/>
          <a:lstStyle/>
          <a:p>
            <a:endParaRPr lang="en-GB" sz="2800" dirty="0"/>
          </a:p>
          <a:p>
            <a:pPr marL="457200" indent="-457200">
              <a:buFont typeface="Arial" panose="020B0604020202020204" pitchFamily="34" charset="0"/>
              <a:buChar char="•"/>
            </a:pPr>
            <a:r>
              <a:rPr lang="en-GB" sz="2800" dirty="0"/>
              <a:t>When was the last time you updated your contact details?</a:t>
            </a:r>
          </a:p>
          <a:p>
            <a:pPr marL="457200" indent="-457200">
              <a:buFont typeface="Arial" panose="020B0604020202020204" pitchFamily="34" charset="0"/>
              <a:buChar char="•"/>
            </a:pPr>
            <a:r>
              <a:rPr lang="en-GB" sz="2800" dirty="0"/>
              <a:t>Does your establishment have a Primary contact identified?</a:t>
            </a:r>
          </a:p>
        </p:txBody>
      </p:sp>
    </p:spTree>
    <p:extLst>
      <p:ext uri="{BB962C8B-B14F-4D97-AF65-F5344CB8AC3E}">
        <p14:creationId xmlns:p14="http://schemas.microsoft.com/office/powerpoint/2010/main" val="3014927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2B422-1DF9-4CEC-ADFA-E0F9937F53A3}"/>
              </a:ext>
            </a:extLst>
          </p:cNvPr>
          <p:cNvSpPr>
            <a:spLocks noGrp="1"/>
          </p:cNvSpPr>
          <p:nvPr>
            <p:ph type="title"/>
          </p:nvPr>
        </p:nvSpPr>
        <p:spPr>
          <a:xfrm>
            <a:off x="4777597" y="3139599"/>
            <a:ext cx="2636805" cy="578801"/>
          </a:xfrm>
        </p:spPr>
        <p:txBody>
          <a:bodyPr/>
          <a:lstStyle/>
          <a:p>
            <a:r>
              <a:rPr lang="en-GB" dirty="0"/>
              <a:t>Thank You</a:t>
            </a:r>
          </a:p>
        </p:txBody>
      </p:sp>
    </p:spTree>
    <p:extLst>
      <p:ext uri="{BB962C8B-B14F-4D97-AF65-F5344CB8AC3E}">
        <p14:creationId xmlns:p14="http://schemas.microsoft.com/office/powerpoint/2010/main" val="2770406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CE33F-630C-4515-BC08-0C9CED56D90C}"/>
              </a:ext>
            </a:extLst>
          </p:cNvPr>
          <p:cNvSpPr>
            <a:spLocks noGrp="1"/>
          </p:cNvSpPr>
          <p:nvPr>
            <p:ph type="title"/>
          </p:nvPr>
        </p:nvSpPr>
        <p:spPr/>
        <p:txBody>
          <a:bodyPr/>
          <a:lstStyle/>
          <a:p>
            <a:r>
              <a:rPr lang="en-GB" dirty="0"/>
              <a:t>Agenda	</a:t>
            </a:r>
          </a:p>
        </p:txBody>
      </p:sp>
      <p:sp>
        <p:nvSpPr>
          <p:cNvPr id="3" name="Content Placeholder 2">
            <a:extLst>
              <a:ext uri="{FF2B5EF4-FFF2-40B4-BE49-F238E27FC236}">
                <a16:creationId xmlns:a16="http://schemas.microsoft.com/office/drawing/2014/main" id="{C67C8802-A154-4FD3-A95A-D8532645BF5F}"/>
              </a:ext>
            </a:extLst>
          </p:cNvPr>
          <p:cNvSpPr>
            <a:spLocks noGrp="1"/>
          </p:cNvSpPr>
          <p:nvPr>
            <p:ph sz="quarter" idx="11"/>
          </p:nvPr>
        </p:nvSpPr>
        <p:spPr/>
        <p:txBody>
          <a:bodyPr/>
          <a:lstStyle/>
          <a:p>
            <a:pPr marL="342900" indent="-342900">
              <a:buFont typeface="Arial" panose="020B0604020202020204" pitchFamily="34" charset="0"/>
              <a:buChar char="•"/>
            </a:pPr>
            <a:r>
              <a:rPr lang="en-GB" dirty="0"/>
              <a:t>Engagement plan</a:t>
            </a:r>
          </a:p>
          <a:p>
            <a:pPr marL="342900" indent="-342900">
              <a:buFont typeface="Arial" panose="020B0604020202020204" pitchFamily="34" charset="0"/>
              <a:buChar char="•"/>
            </a:pPr>
            <a:r>
              <a:rPr lang="en-GB" dirty="0"/>
              <a:t>What we cover</a:t>
            </a:r>
          </a:p>
          <a:p>
            <a:pPr marL="342900" indent="-342900">
              <a:buFont typeface="Arial" panose="020B0604020202020204" pitchFamily="34" charset="0"/>
              <a:buChar char="•"/>
            </a:pPr>
            <a:r>
              <a:rPr lang="en-GB" dirty="0"/>
              <a:t>Examples of what we deliver</a:t>
            </a:r>
          </a:p>
          <a:p>
            <a:pPr marL="342900" indent="-342900">
              <a:buFont typeface="Arial" panose="020B0604020202020204" pitchFamily="34" charset="0"/>
              <a:buChar char="•"/>
            </a:pPr>
            <a:r>
              <a:rPr lang="en-GB" dirty="0"/>
              <a:t>Employer Bulletin</a:t>
            </a:r>
          </a:p>
          <a:p>
            <a:pPr marL="342900" indent="-342900">
              <a:buFont typeface="Arial" panose="020B0604020202020204" pitchFamily="34" charset="0"/>
              <a:buChar char="•"/>
            </a:pPr>
            <a:r>
              <a:rPr lang="en-GB" dirty="0"/>
              <a:t>Reasoning for our communications</a:t>
            </a:r>
          </a:p>
          <a:p>
            <a:pPr marL="342900" indent="-342900">
              <a:buFont typeface="Arial" panose="020B0604020202020204" pitchFamily="34" charset="0"/>
              <a:buChar char="•"/>
            </a:pPr>
            <a:r>
              <a:rPr lang="en-GB" dirty="0"/>
              <a:t>Data.</a:t>
            </a:r>
          </a:p>
        </p:txBody>
      </p:sp>
    </p:spTree>
    <p:extLst>
      <p:ext uri="{BB962C8B-B14F-4D97-AF65-F5344CB8AC3E}">
        <p14:creationId xmlns:p14="http://schemas.microsoft.com/office/powerpoint/2010/main" val="1334082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7045B-620E-4DC3-B692-9645BE63BD91}"/>
              </a:ext>
            </a:extLst>
          </p:cNvPr>
          <p:cNvSpPr>
            <a:spLocks noGrp="1"/>
          </p:cNvSpPr>
          <p:nvPr>
            <p:ph type="title"/>
          </p:nvPr>
        </p:nvSpPr>
        <p:spPr/>
        <p:txBody>
          <a:bodyPr/>
          <a:lstStyle/>
          <a:p>
            <a:r>
              <a:rPr lang="en-GB" dirty="0"/>
              <a:t>Engagement Plan</a:t>
            </a:r>
          </a:p>
        </p:txBody>
      </p:sp>
      <p:sp>
        <p:nvSpPr>
          <p:cNvPr id="3" name="Content Placeholder 2">
            <a:extLst>
              <a:ext uri="{FF2B5EF4-FFF2-40B4-BE49-F238E27FC236}">
                <a16:creationId xmlns:a16="http://schemas.microsoft.com/office/drawing/2014/main" id="{B462D5E4-E89B-4AD5-8593-D30E34B44C6B}"/>
              </a:ext>
            </a:extLst>
          </p:cNvPr>
          <p:cNvSpPr>
            <a:spLocks noGrp="1"/>
          </p:cNvSpPr>
          <p:nvPr>
            <p:ph sz="quarter" idx="11"/>
          </p:nvPr>
        </p:nvSpPr>
        <p:spPr/>
        <p:txBody>
          <a:bodyPr/>
          <a:lstStyle/>
          <a:p>
            <a:pPr marL="342900" indent="-342900">
              <a:buFont typeface="Arial" panose="020B0604020202020204" pitchFamily="34" charset="0"/>
              <a:buChar char="•"/>
            </a:pPr>
            <a:r>
              <a:rPr lang="en-GB" dirty="0"/>
              <a:t>Worked up every year for the following year</a:t>
            </a:r>
          </a:p>
          <a:p>
            <a:pPr marL="342900" indent="-342900">
              <a:buFont typeface="Arial" panose="020B0604020202020204" pitchFamily="34" charset="0"/>
              <a:buChar char="•"/>
            </a:pPr>
            <a:r>
              <a:rPr lang="en-GB" dirty="0"/>
              <a:t>Signed off by the DfE</a:t>
            </a:r>
          </a:p>
          <a:p>
            <a:pPr marL="342900" indent="-342900">
              <a:buFont typeface="Arial" panose="020B0604020202020204" pitchFamily="34" charset="0"/>
              <a:buChar char="•"/>
            </a:pPr>
            <a:r>
              <a:rPr lang="en-GB" dirty="0"/>
              <a:t>Input from business</a:t>
            </a:r>
          </a:p>
          <a:p>
            <a:pPr marL="342900" indent="-342900">
              <a:buFont typeface="Arial" panose="020B0604020202020204" pitchFamily="34" charset="0"/>
              <a:buChar char="•"/>
            </a:pPr>
            <a:r>
              <a:rPr lang="en-GB" dirty="0"/>
              <a:t>Input from stakeholders</a:t>
            </a:r>
          </a:p>
          <a:p>
            <a:pPr marL="342900" indent="-342900">
              <a:buFont typeface="Arial" panose="020B0604020202020204" pitchFamily="34" charset="0"/>
              <a:buChar char="•"/>
            </a:pPr>
            <a:r>
              <a:rPr lang="en-GB" dirty="0"/>
              <a:t>Needs to be flexible</a:t>
            </a:r>
          </a:p>
          <a:p>
            <a:pPr marL="342900" indent="-342900">
              <a:buFont typeface="Arial" panose="020B0604020202020204" pitchFamily="34" charset="0"/>
              <a:buChar char="•"/>
            </a:pPr>
            <a:r>
              <a:rPr lang="en-GB" dirty="0"/>
              <a:t>Difference in campaigns.</a:t>
            </a:r>
          </a:p>
        </p:txBody>
      </p:sp>
    </p:spTree>
    <p:extLst>
      <p:ext uri="{BB962C8B-B14F-4D97-AF65-F5344CB8AC3E}">
        <p14:creationId xmlns:p14="http://schemas.microsoft.com/office/powerpoint/2010/main" val="2753228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9">
            <a:extLst>
              <a:ext uri="{FF2B5EF4-FFF2-40B4-BE49-F238E27FC236}">
                <a16:creationId xmlns:a16="http://schemas.microsoft.com/office/drawing/2014/main" id="{97CF5D3A-4CFD-4C86-8E5D-493F77E3F44C}"/>
              </a:ext>
            </a:extLst>
          </p:cNvPr>
          <p:cNvPicPr>
            <a:picLocks noChangeAspect="1"/>
          </p:cNvPicPr>
          <p:nvPr/>
        </p:nvPicPr>
        <p:blipFill>
          <a:blip r:embed="rId3">
            <a:extLst>
              <a:ext uri="{28A0092B-C50C-407E-A947-70E740481C1C}">
                <a14:useLocalDpi xmlns:a14="http://schemas.microsoft.com/office/drawing/2010/main" val="0"/>
              </a:ext>
            </a:extLst>
          </a:blip>
          <a:srcRect l="42" r="42"/>
          <a:stretch/>
        </p:blipFill>
        <p:spPr>
          <a:xfrm>
            <a:off x="1604216" y="1888079"/>
            <a:ext cx="2909352" cy="3878171"/>
          </a:xfrm>
          <a:prstGeom prst="rect">
            <a:avLst/>
          </a:prstGeom>
          <a:noFill/>
        </p:spPr>
      </p:pic>
      <p:pic>
        <p:nvPicPr>
          <p:cNvPr id="15" name="Picture Placeholder 14">
            <a:extLst>
              <a:ext uri="{FF2B5EF4-FFF2-40B4-BE49-F238E27FC236}">
                <a16:creationId xmlns:a16="http://schemas.microsoft.com/office/drawing/2014/main" id="{6D132837-EE2A-474F-90DA-12549EE9DD8D}"/>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42" r="42"/>
          <a:stretch/>
        </p:blipFill>
        <p:spPr>
          <a:xfrm>
            <a:off x="7996574" y="1888079"/>
            <a:ext cx="2909351" cy="3878170"/>
          </a:xfrm>
        </p:spPr>
      </p:pic>
      <p:sp>
        <p:nvSpPr>
          <p:cNvPr id="16" name="Title 1">
            <a:extLst>
              <a:ext uri="{FF2B5EF4-FFF2-40B4-BE49-F238E27FC236}">
                <a16:creationId xmlns:a16="http://schemas.microsoft.com/office/drawing/2014/main" id="{43135CC1-92C8-4D96-A0C4-CC46F5E2FDB2}"/>
              </a:ext>
            </a:extLst>
          </p:cNvPr>
          <p:cNvSpPr>
            <a:spLocks noGrp="1"/>
          </p:cNvSpPr>
          <p:nvPr>
            <p:ph type="title"/>
          </p:nvPr>
        </p:nvSpPr>
        <p:spPr>
          <a:xfrm>
            <a:off x="345993" y="557276"/>
            <a:ext cx="5234817" cy="602987"/>
          </a:xfrm>
        </p:spPr>
        <p:txBody>
          <a:bodyPr/>
          <a:lstStyle/>
          <a:p>
            <a:r>
              <a:rPr lang="en-GB" dirty="0">
                <a:solidFill>
                  <a:srgbClr val="003F72"/>
                </a:solidFill>
              </a:rPr>
              <a:t>Email campaigns</a:t>
            </a:r>
          </a:p>
        </p:txBody>
      </p:sp>
      <p:sp>
        <p:nvSpPr>
          <p:cNvPr id="17" name="Content Placeholder 2">
            <a:extLst>
              <a:ext uri="{FF2B5EF4-FFF2-40B4-BE49-F238E27FC236}">
                <a16:creationId xmlns:a16="http://schemas.microsoft.com/office/drawing/2014/main" id="{03F3EA88-22D6-41BB-AD68-7268AF7559D9}"/>
              </a:ext>
            </a:extLst>
          </p:cNvPr>
          <p:cNvSpPr txBox="1">
            <a:spLocks/>
          </p:cNvSpPr>
          <p:nvPr/>
        </p:nvSpPr>
        <p:spPr>
          <a:xfrm>
            <a:off x="345993" y="6274683"/>
            <a:ext cx="2909352" cy="463756"/>
          </a:xfrm>
          <a:prstGeom prst="rect">
            <a:avLst/>
          </a:prstGeom>
        </p:spPr>
        <p:txBody>
          <a:bodyPr/>
          <a:lstStyle>
            <a:lvl1pPr marL="0" indent="0" algn="l" defTabSz="914400" rtl="0" eaLnBrk="1" latinLnBrk="0" hangingPunct="1">
              <a:lnSpc>
                <a:spcPct val="100000"/>
              </a:lnSpc>
              <a:spcBef>
                <a:spcPts val="180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2400" kern="1200">
                <a:solidFill>
                  <a:schemeClr val="tx2"/>
                </a:solidFill>
                <a:latin typeface="+mn-lt"/>
                <a:ea typeface="+mn-ea"/>
                <a:cs typeface="+mn-cs"/>
              </a:defRPr>
            </a:lvl2pPr>
            <a:lvl3pPr marL="0" indent="0" algn="l" defTabSz="914400" rtl="0" eaLnBrk="1" latinLnBrk="0" hangingPunct="1">
              <a:lnSpc>
                <a:spcPct val="100000"/>
              </a:lnSpc>
              <a:spcBef>
                <a:spcPts val="600"/>
              </a:spcBef>
              <a:buClr>
                <a:schemeClr val="tx2"/>
              </a:buClr>
              <a:buFont typeface="Arial" panose="020B0604020202020204" pitchFamily="34" charset="0"/>
              <a:buNone/>
              <a:defRPr sz="1800" kern="1200">
                <a:solidFill>
                  <a:schemeClr val="tx2"/>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2"/>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400" kern="1200">
                <a:solidFill>
                  <a:schemeClr val="tx2"/>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a:lstStyle>
          <a:p>
            <a:r>
              <a:rPr lang="en-GB" dirty="0">
                <a:solidFill>
                  <a:srgbClr val="003F72"/>
                </a:solidFill>
              </a:rPr>
              <a:t>Monthly bulletins</a:t>
            </a:r>
          </a:p>
        </p:txBody>
      </p:sp>
      <p:sp>
        <p:nvSpPr>
          <p:cNvPr id="18" name="Content Placeholder 2">
            <a:extLst>
              <a:ext uri="{FF2B5EF4-FFF2-40B4-BE49-F238E27FC236}">
                <a16:creationId xmlns:a16="http://schemas.microsoft.com/office/drawing/2014/main" id="{ECEF217D-ED17-4922-A505-54ECCE13B6B1}"/>
              </a:ext>
            </a:extLst>
          </p:cNvPr>
          <p:cNvSpPr txBox="1">
            <a:spLocks/>
          </p:cNvSpPr>
          <p:nvPr/>
        </p:nvSpPr>
        <p:spPr>
          <a:xfrm>
            <a:off x="6506272" y="6270850"/>
            <a:ext cx="2909352" cy="463756"/>
          </a:xfrm>
          <a:prstGeom prst="rect">
            <a:avLst/>
          </a:prstGeom>
        </p:spPr>
        <p:txBody>
          <a:bodyPr/>
          <a:lstStyle>
            <a:lvl1pPr marL="0" indent="0" algn="l" defTabSz="914400" rtl="0" eaLnBrk="1" latinLnBrk="0" hangingPunct="1">
              <a:lnSpc>
                <a:spcPct val="100000"/>
              </a:lnSpc>
              <a:spcBef>
                <a:spcPts val="180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2400" kern="1200">
                <a:solidFill>
                  <a:schemeClr val="tx2"/>
                </a:solidFill>
                <a:latin typeface="+mn-lt"/>
                <a:ea typeface="+mn-ea"/>
                <a:cs typeface="+mn-cs"/>
              </a:defRPr>
            </a:lvl2pPr>
            <a:lvl3pPr marL="0" indent="0" algn="l" defTabSz="914400" rtl="0" eaLnBrk="1" latinLnBrk="0" hangingPunct="1">
              <a:lnSpc>
                <a:spcPct val="100000"/>
              </a:lnSpc>
              <a:spcBef>
                <a:spcPts val="600"/>
              </a:spcBef>
              <a:buClr>
                <a:schemeClr val="tx2"/>
              </a:buClr>
              <a:buFont typeface="Arial" panose="020B0604020202020204" pitchFamily="34" charset="0"/>
              <a:buNone/>
              <a:defRPr sz="1800" kern="1200">
                <a:solidFill>
                  <a:schemeClr val="tx2"/>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2"/>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400" kern="1200">
                <a:solidFill>
                  <a:schemeClr val="tx2"/>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a:lstStyle>
          <a:p>
            <a:r>
              <a:rPr lang="en-GB" dirty="0">
                <a:solidFill>
                  <a:schemeClr val="bg1"/>
                </a:solidFill>
              </a:rPr>
              <a:t>Bespoke emails</a:t>
            </a:r>
          </a:p>
        </p:txBody>
      </p:sp>
    </p:spTree>
    <p:extLst>
      <p:ext uri="{BB962C8B-B14F-4D97-AF65-F5344CB8AC3E}">
        <p14:creationId xmlns:p14="http://schemas.microsoft.com/office/powerpoint/2010/main" val="4084130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5CAF9C-DF4D-40E2-A07A-A013CB82686A}"/>
              </a:ext>
            </a:extLst>
          </p:cNvPr>
          <p:cNvSpPr>
            <a:spLocks noGrp="1"/>
          </p:cNvSpPr>
          <p:nvPr>
            <p:ph type="title"/>
          </p:nvPr>
        </p:nvSpPr>
        <p:spPr/>
        <p:txBody>
          <a:bodyPr/>
          <a:lstStyle/>
          <a:p>
            <a:r>
              <a:rPr lang="en-GB" dirty="0"/>
              <a:t>Full campaigns</a:t>
            </a:r>
          </a:p>
        </p:txBody>
      </p:sp>
      <p:pic>
        <p:nvPicPr>
          <p:cNvPr id="6" name="Picture Placeholder 5">
            <a:extLst>
              <a:ext uri="{FF2B5EF4-FFF2-40B4-BE49-F238E27FC236}">
                <a16:creationId xmlns:a16="http://schemas.microsoft.com/office/drawing/2014/main" id="{D5293D1F-03BE-4052-AA95-D01DBBC20216}"/>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87" b="87"/>
          <a:stretch/>
        </p:blipFill>
        <p:spPr>
          <a:xfrm>
            <a:off x="6657600" y="2277338"/>
            <a:ext cx="1881147" cy="3996788"/>
          </a:xfrm>
        </p:spPr>
      </p:pic>
      <p:sp>
        <p:nvSpPr>
          <p:cNvPr id="12" name="Content Placeholder 2">
            <a:extLst>
              <a:ext uri="{FF2B5EF4-FFF2-40B4-BE49-F238E27FC236}">
                <a16:creationId xmlns:a16="http://schemas.microsoft.com/office/drawing/2014/main" id="{C03B992B-02DE-4B1B-A4D0-C4A0B0F004C6}"/>
              </a:ext>
            </a:extLst>
          </p:cNvPr>
          <p:cNvSpPr txBox="1">
            <a:spLocks/>
          </p:cNvSpPr>
          <p:nvPr/>
        </p:nvSpPr>
        <p:spPr>
          <a:xfrm>
            <a:off x="345993" y="5979902"/>
            <a:ext cx="1433222" cy="463756"/>
          </a:xfrm>
          <a:prstGeom prst="rect">
            <a:avLst/>
          </a:prstGeom>
        </p:spPr>
        <p:txBody>
          <a:bodyPr/>
          <a:lstStyle>
            <a:lvl1pPr marL="0" indent="0" algn="l" defTabSz="914400" rtl="0" eaLnBrk="1" latinLnBrk="0" hangingPunct="1">
              <a:lnSpc>
                <a:spcPct val="100000"/>
              </a:lnSpc>
              <a:spcBef>
                <a:spcPts val="180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2400" kern="1200">
                <a:solidFill>
                  <a:schemeClr val="tx2"/>
                </a:solidFill>
                <a:latin typeface="+mn-lt"/>
                <a:ea typeface="+mn-ea"/>
                <a:cs typeface="+mn-cs"/>
              </a:defRPr>
            </a:lvl2pPr>
            <a:lvl3pPr marL="0" indent="0" algn="l" defTabSz="914400" rtl="0" eaLnBrk="1" latinLnBrk="0" hangingPunct="1">
              <a:lnSpc>
                <a:spcPct val="100000"/>
              </a:lnSpc>
              <a:spcBef>
                <a:spcPts val="600"/>
              </a:spcBef>
              <a:buClr>
                <a:schemeClr val="tx2"/>
              </a:buClr>
              <a:buFont typeface="Arial" panose="020B0604020202020204" pitchFamily="34" charset="0"/>
              <a:buNone/>
              <a:defRPr sz="1800" kern="1200">
                <a:solidFill>
                  <a:schemeClr val="tx2"/>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2"/>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400" kern="1200">
                <a:solidFill>
                  <a:schemeClr val="tx2"/>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a:lstStyle>
          <a:p>
            <a:r>
              <a:rPr lang="en-GB" dirty="0">
                <a:solidFill>
                  <a:schemeClr val="bg1"/>
                </a:solidFill>
              </a:rPr>
              <a:t>Web</a:t>
            </a:r>
          </a:p>
        </p:txBody>
      </p:sp>
      <p:sp>
        <p:nvSpPr>
          <p:cNvPr id="13" name="Content Placeholder 2">
            <a:extLst>
              <a:ext uri="{FF2B5EF4-FFF2-40B4-BE49-F238E27FC236}">
                <a16:creationId xmlns:a16="http://schemas.microsoft.com/office/drawing/2014/main" id="{26BAB526-4320-4B01-B5FA-40F680E50560}"/>
              </a:ext>
            </a:extLst>
          </p:cNvPr>
          <p:cNvSpPr txBox="1">
            <a:spLocks/>
          </p:cNvSpPr>
          <p:nvPr/>
        </p:nvSpPr>
        <p:spPr>
          <a:xfrm>
            <a:off x="6587467" y="1695384"/>
            <a:ext cx="1433222" cy="463756"/>
          </a:xfrm>
          <a:prstGeom prst="rect">
            <a:avLst/>
          </a:prstGeom>
        </p:spPr>
        <p:txBody>
          <a:bodyPr/>
          <a:lstStyle>
            <a:lvl1pPr marL="0" indent="0" algn="l" defTabSz="914400" rtl="0" eaLnBrk="1" latinLnBrk="0" hangingPunct="1">
              <a:lnSpc>
                <a:spcPct val="100000"/>
              </a:lnSpc>
              <a:spcBef>
                <a:spcPts val="180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2400" kern="1200">
                <a:solidFill>
                  <a:schemeClr val="tx2"/>
                </a:solidFill>
                <a:latin typeface="+mn-lt"/>
                <a:ea typeface="+mn-ea"/>
                <a:cs typeface="+mn-cs"/>
              </a:defRPr>
            </a:lvl2pPr>
            <a:lvl3pPr marL="0" indent="0" algn="l" defTabSz="914400" rtl="0" eaLnBrk="1" latinLnBrk="0" hangingPunct="1">
              <a:lnSpc>
                <a:spcPct val="100000"/>
              </a:lnSpc>
              <a:spcBef>
                <a:spcPts val="600"/>
              </a:spcBef>
              <a:buClr>
                <a:schemeClr val="tx2"/>
              </a:buClr>
              <a:buFont typeface="Arial" panose="020B0604020202020204" pitchFamily="34" charset="0"/>
              <a:buNone/>
              <a:defRPr sz="1800" kern="1200">
                <a:solidFill>
                  <a:schemeClr val="tx2"/>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2"/>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400" kern="1200">
                <a:solidFill>
                  <a:schemeClr val="tx2"/>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a:lstStyle>
          <a:p>
            <a:r>
              <a:rPr lang="en-GB" dirty="0">
                <a:solidFill>
                  <a:schemeClr val="bg1"/>
                </a:solidFill>
              </a:rPr>
              <a:t>Social</a:t>
            </a:r>
          </a:p>
        </p:txBody>
      </p:sp>
      <p:sp>
        <p:nvSpPr>
          <p:cNvPr id="14" name="Content Placeholder 2">
            <a:extLst>
              <a:ext uri="{FF2B5EF4-FFF2-40B4-BE49-F238E27FC236}">
                <a16:creationId xmlns:a16="http://schemas.microsoft.com/office/drawing/2014/main" id="{13BAC2A3-E20B-45BD-8D1A-6B2FD9F722EB}"/>
              </a:ext>
            </a:extLst>
          </p:cNvPr>
          <p:cNvSpPr txBox="1">
            <a:spLocks/>
          </p:cNvSpPr>
          <p:nvPr/>
        </p:nvSpPr>
        <p:spPr>
          <a:xfrm>
            <a:off x="10758778" y="858769"/>
            <a:ext cx="1433222" cy="463756"/>
          </a:xfrm>
          <a:prstGeom prst="rect">
            <a:avLst/>
          </a:prstGeom>
        </p:spPr>
        <p:txBody>
          <a:bodyPr/>
          <a:lstStyle>
            <a:lvl1pPr marL="0" indent="0" algn="l" defTabSz="914400" rtl="0" eaLnBrk="1" latinLnBrk="0" hangingPunct="1">
              <a:lnSpc>
                <a:spcPct val="100000"/>
              </a:lnSpc>
              <a:spcBef>
                <a:spcPts val="180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2400" kern="1200">
                <a:solidFill>
                  <a:schemeClr val="tx2"/>
                </a:solidFill>
                <a:latin typeface="+mn-lt"/>
                <a:ea typeface="+mn-ea"/>
                <a:cs typeface="+mn-cs"/>
              </a:defRPr>
            </a:lvl2pPr>
            <a:lvl3pPr marL="0" indent="0" algn="l" defTabSz="914400" rtl="0" eaLnBrk="1" latinLnBrk="0" hangingPunct="1">
              <a:lnSpc>
                <a:spcPct val="100000"/>
              </a:lnSpc>
              <a:spcBef>
                <a:spcPts val="600"/>
              </a:spcBef>
              <a:buClr>
                <a:schemeClr val="tx2"/>
              </a:buClr>
              <a:buFont typeface="Arial" panose="020B0604020202020204" pitchFamily="34" charset="0"/>
              <a:buNone/>
              <a:defRPr sz="1800" kern="1200">
                <a:solidFill>
                  <a:schemeClr val="tx2"/>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2"/>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400" kern="1200">
                <a:solidFill>
                  <a:schemeClr val="tx2"/>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a:lstStyle>
          <a:p>
            <a:r>
              <a:rPr lang="en-GB" dirty="0">
                <a:solidFill>
                  <a:schemeClr val="bg1"/>
                </a:solidFill>
              </a:rPr>
              <a:t>Email</a:t>
            </a:r>
          </a:p>
        </p:txBody>
      </p:sp>
    </p:spTree>
    <p:extLst>
      <p:ext uri="{BB962C8B-B14F-4D97-AF65-F5344CB8AC3E}">
        <p14:creationId xmlns:p14="http://schemas.microsoft.com/office/powerpoint/2010/main" val="1845154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12CA71-33A8-41CE-9C9C-7E6A9B6DDB2D}"/>
              </a:ext>
            </a:extLst>
          </p:cNvPr>
          <p:cNvSpPr/>
          <p:nvPr/>
        </p:nvSpPr>
        <p:spPr>
          <a:xfrm>
            <a:off x="6096000" y="1957386"/>
            <a:ext cx="5490000" cy="342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Placeholder 5">
            <a:extLst>
              <a:ext uri="{FF2B5EF4-FFF2-40B4-BE49-F238E27FC236}">
                <a16:creationId xmlns:a16="http://schemas.microsoft.com/office/drawing/2014/main" id="{762910BB-35D4-4988-8987-85C7293EC5A6}"/>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59" b="59"/>
          <a:stretch/>
        </p:blipFill>
        <p:spPr>
          <a:xfrm>
            <a:off x="6096000" y="1957386"/>
            <a:ext cx="5490000" cy="3427200"/>
          </a:xfrm>
        </p:spPr>
      </p:pic>
      <p:sp>
        <p:nvSpPr>
          <p:cNvPr id="3" name="Title 2">
            <a:extLst>
              <a:ext uri="{FF2B5EF4-FFF2-40B4-BE49-F238E27FC236}">
                <a16:creationId xmlns:a16="http://schemas.microsoft.com/office/drawing/2014/main" id="{35A6D5F8-2BCC-4352-B5F3-6FF20EA5264D}"/>
              </a:ext>
            </a:extLst>
          </p:cNvPr>
          <p:cNvSpPr>
            <a:spLocks noGrp="1"/>
          </p:cNvSpPr>
          <p:nvPr>
            <p:ph type="title"/>
          </p:nvPr>
        </p:nvSpPr>
        <p:spPr/>
        <p:txBody>
          <a:bodyPr/>
          <a:lstStyle/>
          <a:p>
            <a:r>
              <a:rPr lang="en-GB" dirty="0"/>
              <a:t>What we cover</a:t>
            </a:r>
          </a:p>
        </p:txBody>
      </p:sp>
      <p:sp>
        <p:nvSpPr>
          <p:cNvPr id="4" name="Content Placeholder 3">
            <a:extLst>
              <a:ext uri="{FF2B5EF4-FFF2-40B4-BE49-F238E27FC236}">
                <a16:creationId xmlns:a16="http://schemas.microsoft.com/office/drawing/2014/main" id="{ADCBE21D-8065-4328-920B-14D6E09C090E}"/>
              </a:ext>
            </a:extLst>
          </p:cNvPr>
          <p:cNvSpPr>
            <a:spLocks noGrp="1"/>
          </p:cNvSpPr>
          <p:nvPr>
            <p:ph sz="quarter" idx="11"/>
          </p:nvPr>
        </p:nvSpPr>
        <p:spPr/>
        <p:txBody>
          <a:bodyPr/>
          <a:lstStyle/>
          <a:p>
            <a:pPr marL="285750" indent="-285750">
              <a:buFont typeface="Arial" panose="020B0604020202020204" pitchFamily="34" charset="0"/>
              <a:buChar char="•"/>
            </a:pPr>
            <a:r>
              <a:rPr lang="en-GB" dirty="0"/>
              <a:t>Monthly</a:t>
            </a:r>
          </a:p>
          <a:p>
            <a:pPr marL="642938" lvl="3" indent="-285750"/>
            <a:r>
              <a:rPr lang="en-GB" dirty="0"/>
              <a:t>Bulletins</a:t>
            </a:r>
          </a:p>
          <a:p>
            <a:pPr marL="642938" lvl="3" indent="-285750"/>
            <a:r>
              <a:rPr lang="en-GB" dirty="0"/>
              <a:t>Independent leavers</a:t>
            </a:r>
          </a:p>
          <a:p>
            <a:pPr marL="285750" lvl="2" indent="-285750">
              <a:buFont typeface="Arial" panose="020B0604020202020204" pitchFamily="34" charset="0"/>
              <a:buChar char="•"/>
            </a:pPr>
            <a:r>
              <a:rPr lang="en-GB" dirty="0"/>
              <a:t>Quarterly</a:t>
            </a:r>
          </a:p>
          <a:p>
            <a:pPr marL="642938" lvl="3" indent="-285750"/>
            <a:r>
              <a:rPr lang="en-GB" dirty="0"/>
              <a:t>Training updates</a:t>
            </a:r>
          </a:p>
          <a:p>
            <a:pPr marL="285750" lvl="2" indent="-285750">
              <a:buFont typeface="Arial" panose="020B0604020202020204" pitchFamily="34" charset="0"/>
              <a:buChar char="•"/>
            </a:pPr>
            <a:r>
              <a:rPr lang="en-GB" dirty="0"/>
              <a:t>Annual</a:t>
            </a:r>
          </a:p>
          <a:p>
            <a:pPr marL="642938" lvl="3" indent="-285750"/>
            <a:r>
              <a:rPr lang="en-GB" dirty="0"/>
              <a:t>Pensions Increase</a:t>
            </a:r>
          </a:p>
          <a:p>
            <a:pPr marL="642938" lvl="3" indent="-285750"/>
            <a:r>
              <a:rPr lang="en-GB" dirty="0"/>
              <a:t>EOYC process and reminders</a:t>
            </a:r>
          </a:p>
          <a:p>
            <a:pPr marL="285750" lvl="2" indent="-285750">
              <a:buFont typeface="Arial" panose="020B0604020202020204" pitchFamily="34" charset="0"/>
              <a:buChar char="•"/>
            </a:pPr>
            <a:r>
              <a:rPr lang="en-GB" dirty="0"/>
              <a:t>Adhoc</a:t>
            </a:r>
          </a:p>
          <a:p>
            <a:pPr marL="642938" lvl="3" indent="-285750"/>
            <a:r>
              <a:rPr lang="en-GB" dirty="0"/>
              <a:t>Supporting members (summer retirements)</a:t>
            </a:r>
          </a:p>
          <a:p>
            <a:pPr marL="642938" lvl="3" indent="-285750"/>
            <a:r>
              <a:rPr lang="en-GB" dirty="0"/>
              <a:t>New resources (employer video)</a:t>
            </a:r>
          </a:p>
          <a:p>
            <a:pPr marL="285750" lvl="2" indent="-285750">
              <a:buFont typeface="Arial" panose="020B0604020202020204" pitchFamily="34" charset="0"/>
              <a:buChar char="•"/>
            </a:pPr>
            <a:r>
              <a:rPr lang="en-GB" dirty="0"/>
              <a:t>Project specific</a:t>
            </a:r>
          </a:p>
          <a:p>
            <a:pPr marL="642938" lvl="3" indent="-285750"/>
            <a:r>
              <a:rPr lang="en-GB" dirty="0"/>
              <a:t>Transitional Protection</a:t>
            </a:r>
          </a:p>
          <a:p>
            <a:pPr marL="642938" lvl="3" indent="-285750"/>
            <a:r>
              <a:rPr lang="en-GB" dirty="0"/>
              <a:t>MCR</a:t>
            </a:r>
          </a:p>
          <a:p>
            <a:pPr marL="285750" lvl="2" indent="-285750">
              <a:buFont typeface="Arial" panose="020B0604020202020204" pitchFamily="34" charset="0"/>
              <a:buChar char="•"/>
            </a:pPr>
            <a:r>
              <a:rPr lang="en-GB" dirty="0"/>
              <a:t>Autocomms</a:t>
            </a:r>
          </a:p>
          <a:p>
            <a:pPr marL="642938" lvl="3" indent="-285750"/>
            <a:r>
              <a:rPr lang="en-GB" dirty="0"/>
              <a:t>Monthly contributions</a:t>
            </a:r>
          </a:p>
          <a:p>
            <a:pPr marL="642938" lvl="3" indent="-285750"/>
            <a:r>
              <a:rPr lang="en-GB" dirty="0"/>
              <a:t>MCR/MDC reminders</a:t>
            </a:r>
          </a:p>
          <a:p>
            <a:pPr marL="642938" lvl="3" indent="-285750"/>
            <a:r>
              <a:rPr lang="en-GB" dirty="0"/>
              <a:t>MPO reports.</a:t>
            </a:r>
          </a:p>
          <a:p>
            <a:pPr marL="642938" lvl="3" indent="-285750"/>
            <a:endParaRPr lang="en-GB" dirty="0"/>
          </a:p>
        </p:txBody>
      </p:sp>
    </p:spTree>
    <p:extLst>
      <p:ext uri="{BB962C8B-B14F-4D97-AF65-F5344CB8AC3E}">
        <p14:creationId xmlns:p14="http://schemas.microsoft.com/office/powerpoint/2010/main" val="720887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157059-7256-4DA0-ABAA-4C6E6B9267B5}"/>
              </a:ext>
            </a:extLst>
          </p:cNvPr>
          <p:cNvSpPr>
            <a:spLocks noGrp="1"/>
          </p:cNvSpPr>
          <p:nvPr>
            <p:ph type="title"/>
          </p:nvPr>
        </p:nvSpPr>
        <p:spPr/>
        <p:txBody>
          <a:bodyPr/>
          <a:lstStyle/>
          <a:p>
            <a:r>
              <a:rPr lang="en-GB" dirty="0"/>
              <a:t>Training emails</a:t>
            </a:r>
          </a:p>
        </p:txBody>
      </p:sp>
      <p:sp>
        <p:nvSpPr>
          <p:cNvPr id="4" name="Content Placeholder 3">
            <a:extLst>
              <a:ext uri="{FF2B5EF4-FFF2-40B4-BE49-F238E27FC236}">
                <a16:creationId xmlns:a16="http://schemas.microsoft.com/office/drawing/2014/main" id="{5283D21C-679D-4BCD-9299-32A07E34BF4F}"/>
              </a:ext>
            </a:extLst>
          </p:cNvPr>
          <p:cNvSpPr>
            <a:spLocks noGrp="1"/>
          </p:cNvSpPr>
          <p:nvPr>
            <p:ph sz="quarter" idx="11"/>
          </p:nvPr>
        </p:nvSpPr>
        <p:spPr/>
        <p:txBody>
          <a:bodyPr/>
          <a:lstStyle/>
          <a:p>
            <a:pPr marL="285750" indent="-285750">
              <a:buFont typeface="Arial" panose="020B0604020202020204" pitchFamily="34" charset="0"/>
              <a:buChar char="•"/>
            </a:pPr>
            <a:r>
              <a:rPr lang="en-GB" dirty="0"/>
              <a:t>Sent quarterly throughout the year</a:t>
            </a:r>
          </a:p>
          <a:p>
            <a:pPr marL="285750" indent="-285750">
              <a:buFont typeface="Arial" panose="020B0604020202020204" pitchFamily="34" charset="0"/>
              <a:buChar char="•"/>
            </a:pPr>
            <a:r>
              <a:rPr lang="en-GB" dirty="0"/>
              <a:t>Aimed to inform you of what training is available</a:t>
            </a:r>
          </a:p>
          <a:p>
            <a:pPr marL="285750" indent="-285750">
              <a:buFont typeface="Arial" panose="020B0604020202020204" pitchFamily="34" charset="0"/>
              <a:buChar char="•"/>
            </a:pPr>
            <a:r>
              <a:rPr lang="en-GB" dirty="0"/>
              <a:t>May cover different topics at specific points in the year</a:t>
            </a:r>
          </a:p>
          <a:p>
            <a:pPr marL="285750" indent="-285750">
              <a:buFont typeface="Arial" panose="020B0604020202020204" pitchFamily="34" charset="0"/>
              <a:buChar char="•"/>
            </a:pPr>
            <a:r>
              <a:rPr lang="en-GB" dirty="0"/>
              <a:t>Provide links to our training resources and event booking pages</a:t>
            </a:r>
          </a:p>
          <a:p>
            <a:pPr marL="285750" indent="-285750">
              <a:buFont typeface="Arial" panose="020B0604020202020204" pitchFamily="34" charset="0"/>
              <a:buChar char="•"/>
            </a:pPr>
            <a:r>
              <a:rPr lang="en-GB" dirty="0"/>
              <a:t>Are sent to the primary, finance and administration contacts for each establishment.</a:t>
            </a:r>
          </a:p>
        </p:txBody>
      </p:sp>
      <p:pic>
        <p:nvPicPr>
          <p:cNvPr id="12" name="Picture Placeholder 11">
            <a:extLst>
              <a:ext uri="{FF2B5EF4-FFF2-40B4-BE49-F238E27FC236}">
                <a16:creationId xmlns:a16="http://schemas.microsoft.com/office/drawing/2014/main" id="{58C2A3C1-5E81-4BA6-9749-6EBCB555E3A4}"/>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109" b="109"/>
          <a:stretch/>
        </p:blipFill>
        <p:spPr>
          <a:xfrm>
            <a:off x="6523955" y="1234388"/>
            <a:ext cx="3294000" cy="4390908"/>
          </a:xfrm>
        </p:spPr>
      </p:pic>
    </p:spTree>
    <p:extLst>
      <p:ext uri="{BB962C8B-B14F-4D97-AF65-F5344CB8AC3E}">
        <p14:creationId xmlns:p14="http://schemas.microsoft.com/office/powerpoint/2010/main" val="1078183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5BD7657-5AD2-4E14-8CA9-330C1A690A8C}"/>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84" r="84"/>
          <a:stretch/>
        </p:blipFill>
        <p:spPr>
          <a:xfrm>
            <a:off x="1555149" y="1234388"/>
            <a:ext cx="3294000" cy="4390908"/>
          </a:xfrm>
        </p:spPr>
      </p:pic>
      <p:sp>
        <p:nvSpPr>
          <p:cNvPr id="5" name="Title 1">
            <a:extLst>
              <a:ext uri="{FF2B5EF4-FFF2-40B4-BE49-F238E27FC236}">
                <a16:creationId xmlns:a16="http://schemas.microsoft.com/office/drawing/2014/main" id="{F4648AA5-E91F-49C4-A6A0-8C2DEB6193BE}"/>
              </a:ext>
            </a:extLst>
          </p:cNvPr>
          <p:cNvSpPr>
            <a:spLocks noGrp="1"/>
          </p:cNvSpPr>
          <p:nvPr>
            <p:ph type="title"/>
          </p:nvPr>
        </p:nvSpPr>
        <p:spPr>
          <a:xfrm>
            <a:off x="6827025" y="557276"/>
            <a:ext cx="5028092" cy="1117145"/>
          </a:xfrm>
        </p:spPr>
        <p:txBody>
          <a:bodyPr/>
          <a:lstStyle/>
          <a:p>
            <a:r>
              <a:rPr lang="en-GB" dirty="0"/>
              <a:t>Contributions Reminders</a:t>
            </a:r>
          </a:p>
        </p:txBody>
      </p:sp>
      <p:sp>
        <p:nvSpPr>
          <p:cNvPr id="6" name="Content Placeholder 2">
            <a:extLst>
              <a:ext uri="{FF2B5EF4-FFF2-40B4-BE49-F238E27FC236}">
                <a16:creationId xmlns:a16="http://schemas.microsoft.com/office/drawing/2014/main" id="{CC73ED2C-A306-4741-BE31-4AFCD1016512}"/>
              </a:ext>
            </a:extLst>
          </p:cNvPr>
          <p:cNvSpPr>
            <a:spLocks noGrp="1"/>
          </p:cNvSpPr>
          <p:nvPr>
            <p:ph sz="quarter" idx="11"/>
          </p:nvPr>
        </p:nvSpPr>
        <p:spPr>
          <a:xfrm>
            <a:off x="6835046" y="1769422"/>
            <a:ext cx="5020070" cy="4074103"/>
          </a:xfrm>
        </p:spPr>
        <p:txBody>
          <a:bodyPr/>
          <a:lstStyle/>
          <a:p>
            <a:pPr marL="285750" indent="-285750">
              <a:buFont typeface="Arial" panose="020B0604020202020204" pitchFamily="34" charset="0"/>
              <a:buChar char="•"/>
            </a:pPr>
            <a:r>
              <a:rPr lang="en-GB" dirty="0"/>
              <a:t>Sent monthly to Monthly Contributions contact</a:t>
            </a:r>
          </a:p>
          <a:p>
            <a:pPr marL="285750" indent="-285750">
              <a:buFont typeface="Arial" panose="020B0604020202020204" pitchFamily="34" charset="0"/>
              <a:buChar char="•"/>
            </a:pPr>
            <a:r>
              <a:rPr lang="en-GB" dirty="0"/>
              <a:t>It covers both MDC and MCR payments</a:t>
            </a:r>
          </a:p>
          <a:p>
            <a:pPr marL="285750" indent="-285750">
              <a:buFont typeface="Arial" panose="020B0604020202020204" pitchFamily="34" charset="0"/>
              <a:buChar char="•"/>
            </a:pPr>
            <a:r>
              <a:rPr lang="en-GB" dirty="0"/>
              <a:t>It acts as a prompt to remind those who’ve yet to make their contributions payments</a:t>
            </a:r>
          </a:p>
          <a:p>
            <a:pPr marL="285750" indent="-285750">
              <a:buFont typeface="Arial" panose="020B0604020202020204" pitchFamily="34" charset="0"/>
              <a:buChar char="•"/>
            </a:pPr>
            <a:r>
              <a:rPr lang="en-GB" dirty="0"/>
              <a:t>Monthly Contributions contact is mandatory.</a:t>
            </a:r>
          </a:p>
        </p:txBody>
      </p:sp>
    </p:spTree>
    <p:extLst>
      <p:ext uri="{BB962C8B-B14F-4D97-AF65-F5344CB8AC3E}">
        <p14:creationId xmlns:p14="http://schemas.microsoft.com/office/powerpoint/2010/main" val="925147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F9609-6774-453B-969B-A5C5B5C2C59F}"/>
              </a:ext>
            </a:extLst>
          </p:cNvPr>
          <p:cNvSpPr>
            <a:spLocks noGrp="1"/>
          </p:cNvSpPr>
          <p:nvPr>
            <p:ph type="title"/>
          </p:nvPr>
        </p:nvSpPr>
        <p:spPr/>
        <p:txBody>
          <a:bodyPr/>
          <a:lstStyle/>
          <a:p>
            <a:r>
              <a:rPr lang="en-GB" dirty="0"/>
              <a:t>Poll Question</a:t>
            </a:r>
          </a:p>
        </p:txBody>
      </p:sp>
      <p:sp>
        <p:nvSpPr>
          <p:cNvPr id="3" name="Content Placeholder 2">
            <a:extLst>
              <a:ext uri="{FF2B5EF4-FFF2-40B4-BE49-F238E27FC236}">
                <a16:creationId xmlns:a16="http://schemas.microsoft.com/office/drawing/2014/main" id="{96EADFE6-EF6F-4535-AF5E-814B543F2D3F}"/>
              </a:ext>
            </a:extLst>
          </p:cNvPr>
          <p:cNvSpPr>
            <a:spLocks noGrp="1"/>
          </p:cNvSpPr>
          <p:nvPr>
            <p:ph sz="quarter" idx="11"/>
          </p:nvPr>
        </p:nvSpPr>
        <p:spPr/>
        <p:txBody>
          <a:bodyPr/>
          <a:lstStyle/>
          <a:p>
            <a:endParaRPr lang="en-GB" sz="2800" dirty="0"/>
          </a:p>
          <a:p>
            <a:pPr marL="457200" indent="-457200">
              <a:buFont typeface="Arial" panose="020B0604020202020204" pitchFamily="34" charset="0"/>
              <a:buChar char="•"/>
            </a:pPr>
            <a:r>
              <a:rPr lang="en-GB" sz="2800" dirty="0"/>
              <a:t>Have you ever received any of these kinds of emails from us?</a:t>
            </a:r>
          </a:p>
          <a:p>
            <a:pPr marL="457200" indent="-457200">
              <a:buFont typeface="Arial" panose="020B0604020202020204" pitchFamily="34" charset="0"/>
              <a:buChar char="•"/>
            </a:pPr>
            <a:r>
              <a:rPr lang="en-GB" sz="2800" dirty="0"/>
              <a:t>Are there any additional subjects you feel we should cover?</a:t>
            </a:r>
          </a:p>
        </p:txBody>
      </p:sp>
    </p:spTree>
    <p:extLst>
      <p:ext uri="{BB962C8B-B14F-4D97-AF65-F5344CB8AC3E}">
        <p14:creationId xmlns:p14="http://schemas.microsoft.com/office/powerpoint/2010/main" val="1212791185"/>
      </p:ext>
    </p:extLst>
  </p:cSld>
  <p:clrMapOvr>
    <a:masterClrMapping/>
  </p:clrMapOvr>
</p:sld>
</file>

<file path=ppt/theme/theme1.xml><?xml version="1.0" encoding="utf-8"?>
<a:theme xmlns:a="http://schemas.openxmlformats.org/drawingml/2006/main" name="Teachers' Pensions Master Presentation">
  <a:themeElements>
    <a:clrScheme name="Custom 2">
      <a:dk1>
        <a:srgbClr val="003F72"/>
      </a:dk1>
      <a:lt1>
        <a:sysClr val="window" lastClr="FFFFFF"/>
      </a:lt1>
      <a:dk2>
        <a:srgbClr val="003F72"/>
      </a:dk2>
      <a:lt2>
        <a:srgbClr val="94CE09"/>
      </a:lt2>
      <a:accent1>
        <a:srgbClr val="003F72"/>
      </a:accent1>
      <a:accent2>
        <a:srgbClr val="94CE09"/>
      </a:accent2>
      <a:accent3>
        <a:srgbClr val="00BBEF"/>
      </a:accent3>
      <a:accent4>
        <a:srgbClr val="7A2E99"/>
      </a:accent4>
      <a:accent5>
        <a:srgbClr val="007A98"/>
      </a:accent5>
      <a:accent6>
        <a:srgbClr val="AC0071"/>
      </a:accent6>
      <a:hlink>
        <a:srgbClr val="00BBEF"/>
      </a:hlink>
      <a:folHlink>
        <a:srgbClr val="FFFFFF"/>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dirty="0"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5A1A7642E71E449A28905C8C4B3A39" ma:contentTypeVersion="13" ma:contentTypeDescription="Create a new document." ma:contentTypeScope="" ma:versionID="5b326fe3671ef91054e0960258342e0b">
  <xsd:schema xmlns:xsd="http://www.w3.org/2001/XMLSchema" xmlns:xs="http://www.w3.org/2001/XMLSchema" xmlns:p="http://schemas.microsoft.com/office/2006/metadata/properties" xmlns:ns3="28419853-262b-4fae-8a7d-6b6477fa070e" xmlns:ns4="f06cb1f3-d57b-42f5-81c2-35e06e3ccc38" targetNamespace="http://schemas.microsoft.com/office/2006/metadata/properties" ma:root="true" ma:fieldsID="d446438d53599e77017d94dfd7383544" ns3:_="" ns4:_="">
    <xsd:import namespace="28419853-262b-4fae-8a7d-6b6477fa070e"/>
    <xsd:import namespace="f06cb1f3-d57b-42f5-81c2-35e06e3ccc3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419853-262b-4fae-8a7d-6b6477fa07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6cb1f3-d57b-42f5-81c2-35e06e3ccc3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B8FEDD-094C-424C-916D-8669EF1D95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419853-262b-4fae-8a7d-6b6477fa070e"/>
    <ds:schemaRef ds:uri="f06cb1f3-d57b-42f5-81c2-35e06e3ccc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373FE5-CC15-47BF-84DD-89D514E4A4F0}">
  <ds:schemaRefs>
    <ds:schemaRef ds:uri="http://purl.org/dc/terms/"/>
    <ds:schemaRef ds:uri="28419853-262b-4fae-8a7d-6b6477fa070e"/>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f06cb1f3-d57b-42f5-81c2-35e06e3ccc38"/>
    <ds:schemaRef ds:uri="http://www.w3.org/XML/1998/namespace"/>
  </ds:schemaRefs>
</ds:datastoreItem>
</file>

<file path=customXml/itemProps3.xml><?xml version="1.0" encoding="utf-8"?>
<ds:datastoreItem xmlns:ds="http://schemas.openxmlformats.org/officeDocument/2006/customXml" ds:itemID="{9DCAE28C-C109-42CC-9E17-97016F6AFC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5033</TotalTime>
  <Words>2493</Words>
  <Application>Microsoft Office PowerPoint</Application>
  <PresentationFormat>Widescreen</PresentationFormat>
  <Paragraphs>213</Paragraphs>
  <Slides>17</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Trebuchet MS</vt:lpstr>
      <vt:lpstr>Teachers' Pensions Master Presentation</vt:lpstr>
      <vt:lpstr>PowerPoint Presentation</vt:lpstr>
      <vt:lpstr>Agenda </vt:lpstr>
      <vt:lpstr>Engagement Plan</vt:lpstr>
      <vt:lpstr>Email campaigns</vt:lpstr>
      <vt:lpstr>Full campaigns</vt:lpstr>
      <vt:lpstr>What we cover</vt:lpstr>
      <vt:lpstr>Training emails</vt:lpstr>
      <vt:lpstr>Contributions Reminders</vt:lpstr>
      <vt:lpstr>Poll Question</vt:lpstr>
      <vt:lpstr>PowerPoint Presentation</vt:lpstr>
      <vt:lpstr>Poll Question</vt:lpstr>
      <vt:lpstr>Why do we send these?</vt:lpstr>
      <vt:lpstr>Data</vt:lpstr>
      <vt:lpstr>Poll Question</vt:lpstr>
      <vt:lpstr>Contact Details</vt:lpstr>
      <vt:lpstr>Poll Question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Leafe, Nichola (Employee Benefits)</dc:creator>
  <cp:lastModifiedBy>Leafe, Nichola (Capita Experience Pension Solutions)</cp:lastModifiedBy>
  <cp:revision>246</cp:revision>
  <dcterms:created xsi:type="dcterms:W3CDTF">2020-08-28T08:56:08Z</dcterms:created>
  <dcterms:modified xsi:type="dcterms:W3CDTF">2023-03-13T09:56:04Z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0x010100B35A1A7642E71E449A28905C8C4B3A39</vt:lpwstr>
  </property>
</Properties>
</file>