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324" r:id="rId5"/>
    <p:sldId id="263" r:id="rId6"/>
    <p:sldId id="264" r:id="rId7"/>
    <p:sldId id="257" r:id="rId8"/>
    <p:sldId id="265" r:id="rId9"/>
    <p:sldId id="322" r:id="rId10"/>
    <p:sldId id="310" r:id="rId11"/>
    <p:sldId id="311" r:id="rId12"/>
    <p:sldId id="321" r:id="rId13"/>
    <p:sldId id="313" r:id="rId14"/>
    <p:sldId id="325" r:id="rId15"/>
    <p:sldId id="274" r:id="rId16"/>
    <p:sldId id="277" r:id="rId17"/>
    <p:sldId id="326" r:id="rId18"/>
    <p:sldId id="315" r:id="rId19"/>
    <p:sldId id="316" r:id="rId20"/>
    <p:sldId id="314" r:id="rId21"/>
    <p:sldId id="281" r:id="rId22"/>
    <p:sldId id="318" r:id="rId23"/>
    <p:sldId id="319" r:id="rId24"/>
    <p:sldId id="32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436" autoAdjust="0"/>
  </p:normalViewPr>
  <p:slideViewPr>
    <p:cSldViewPr snapToGrid="0">
      <p:cViewPr varScale="1">
        <p:scale>
          <a:sx n="87" d="100"/>
          <a:sy n="87" d="100"/>
        </p:scale>
        <p:origin x="84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, Jo (Capita Experience Pension Solutions)" userId="4fad07fb-3dd4-48c3-b07e-60a1a8831b0f" providerId="ADAL" clId="{D9B98406-802D-4FBF-A9BD-BD7D1557CDE6}"/>
    <pc:docChg chg="delSld modSld sldOrd">
      <pc:chgData name="Cole, Jo (Capita Experience Pension Solutions)" userId="4fad07fb-3dd4-48c3-b07e-60a1a8831b0f" providerId="ADAL" clId="{D9B98406-802D-4FBF-A9BD-BD7D1557CDE6}" dt="2022-03-09T17:07:18.140" v="62" actId="47"/>
      <pc:docMkLst>
        <pc:docMk/>
      </pc:docMkLst>
      <pc:sldChg chg="ord">
        <pc:chgData name="Cole, Jo (Capita Experience Pension Solutions)" userId="4fad07fb-3dd4-48c3-b07e-60a1a8831b0f" providerId="ADAL" clId="{D9B98406-802D-4FBF-A9BD-BD7D1557CDE6}" dt="2022-03-09T11:10:19.262" v="1"/>
        <pc:sldMkLst>
          <pc:docMk/>
          <pc:sldMk cId="3100018061" sldId="274"/>
        </pc:sldMkLst>
      </pc:sldChg>
      <pc:sldChg chg="modSp mod">
        <pc:chgData name="Cole, Jo (Capita Experience Pension Solutions)" userId="4fad07fb-3dd4-48c3-b07e-60a1a8831b0f" providerId="ADAL" clId="{D9B98406-802D-4FBF-A9BD-BD7D1557CDE6}" dt="2022-03-09T11:38:55.712" v="61" actId="6549"/>
        <pc:sldMkLst>
          <pc:docMk/>
          <pc:sldMk cId="4028681389" sldId="281"/>
        </pc:sldMkLst>
        <pc:spChg chg="mod">
          <ac:chgData name="Cole, Jo (Capita Experience Pension Solutions)" userId="4fad07fb-3dd4-48c3-b07e-60a1a8831b0f" providerId="ADAL" clId="{D9B98406-802D-4FBF-A9BD-BD7D1557CDE6}" dt="2022-03-09T11:38:55.712" v="61" actId="6549"/>
          <ac:spMkLst>
            <pc:docMk/>
            <pc:sldMk cId="4028681389" sldId="281"/>
            <ac:spMk id="19" creationId="{85A69C9E-4EA1-4410-BBDC-806ECF83CE20}"/>
          </ac:spMkLst>
        </pc:spChg>
      </pc:sldChg>
      <pc:sldChg chg="del">
        <pc:chgData name="Cole, Jo (Capita Experience Pension Solutions)" userId="4fad07fb-3dd4-48c3-b07e-60a1a8831b0f" providerId="ADAL" clId="{D9B98406-802D-4FBF-A9BD-BD7D1557CDE6}" dt="2022-03-09T17:07:18.140" v="62" actId="47"/>
        <pc:sldMkLst>
          <pc:docMk/>
          <pc:sldMk cId="3408749475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ensions.co.uk/news/employers/2022/03/changes-to-the-scheme-from-1-april-2022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ensions.co.uk/members/faqs/valuation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94D009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April 2015 – Public Service Pensions were reformed and transitional protection provisions were introduced alongside them</a:t>
            </a:r>
          </a:p>
          <a:p>
            <a:pPr marL="342900" lvl="2" indent="-342900">
              <a:spcBef>
                <a:spcPts val="1800"/>
              </a:spcBef>
              <a:buClr>
                <a:srgbClr val="94D009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December 2018 – the Court of Appeal determined transitional provisions were discriminatory (the McCloud and Sargeant cases)</a:t>
            </a:r>
          </a:p>
          <a:p>
            <a:pPr marL="342900" lvl="2" indent="-342900">
              <a:spcBef>
                <a:spcPts val="1800"/>
              </a:spcBef>
              <a:buClr>
                <a:srgbClr val="94D009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July 2019 – HM Treasury announced that the judgment applied to all main public service schemes, and committed to address the discrimination and ensure equal treatment from a future date</a:t>
            </a:r>
          </a:p>
          <a:p>
            <a:pPr marL="342900" lvl="2" indent="-342900">
              <a:spcBef>
                <a:spcPts val="1800"/>
              </a:spcBef>
              <a:buClr>
                <a:srgbClr val="94D009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March 2020 – the Government informed the remedy will apply to all members in scope, irrespective of bringing a claim.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Confirms the ‘deferred choice underpin’, which was the approach favoured by the majority of respondents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Members in scope will be placed back into the relevant final salary scheme for the remedy period (1 April 2015 – 31 March 2022) and receive a choice of final salary or career average benefits for that period when they retire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Eligible members who have already retired will be provided with a retrospective choice backdated to the date that payment of their benefits commenced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From 1 April 2022, all active members, regardless of age, will be members of the career average schemes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0" dirty="0"/>
              <a:t>Final salary schemes will be closed to further accrual on 31 March 2022.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Transitional Protection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Amending regulations, to close the final salary scheme to further accrual from 1 April 2022 expected to be laid after the Public Service Pensions and Judicial Offices (PSPJO) Bill achieves Royal Assent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These regulations will move protected members into the career average scheme for future accrual from 1 April 2022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Opt-outs from the final salary scheme carry over to career average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Active members will have all teaching employments pensionable in TPS, including overtime and including members who had reached the 45 years’ service limit in the final salary scheme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Career average flexibilities will be available to these members for the first time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https://www.teacherspensions.co.uk/news/employers/2022/03/changes-to-the-scheme-from-1-april-2022.aspx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We expect further regulations, later in the year, to set out the provisions for the McCloud remedy, to enable the Scheme to comply with the PSPJO Act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FFFF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Re-running the 2016 calculations &amp; review methodology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0" dirty="0"/>
              <a:t>Cost cap is a method of sharing scheme costs fairly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0" dirty="0"/>
              <a:t>This was paused during the 2016 valuation process because of the uncertainty of the McCloud costs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0" dirty="0"/>
              <a:t>Pause lifted in July 2020, and Amending Directions confirmed that the McCloud remedy will be captured as a ‘member cost’.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0" dirty="0"/>
              <a:t>Costs at the 2016 valuation are 1.3% above baseline, which is within the target range, meaning adjustments to benefits are not needed.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0" dirty="0"/>
              <a:t>FAQs on the valuation are available </a:t>
            </a:r>
            <a:r>
              <a:rPr lang="en-GB" sz="2000" b="0" dirty="0">
                <a:hlinkClick r:id="rId3"/>
              </a:rPr>
              <a:t>here on the TP website</a:t>
            </a:r>
            <a:r>
              <a:rPr lang="en-GB" sz="2000" b="0" dirty="0"/>
              <a:t>.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6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Employer comms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Member comms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Disclosure comms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Stakeholder comms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Internal comms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Web based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News stories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Bespoke Transitional Protection pages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FAQs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Factsheet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Myth buster &amp; glossary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Signposting to government consultation and response pages.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0" indent="0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GB" sz="1200" dirty="0"/>
              <a:t>Social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27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6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EEC1FB-E74A-40D6-8989-55F1451DC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0BD37EF-EC91-45B0-8F79-3A95CC3490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24B867F-3FB0-405D-9A21-DC04B0C55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368963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3AFD152-4A80-44CB-9798-25B8E27F4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46592D-7969-4FCE-9E73-1B6FFC496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88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B1383C8-7CF3-49FC-A922-B09C70F345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09" y="1271526"/>
            <a:ext cx="5020070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036C3C4-DA41-44F6-AC50-A57A5938E1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EA0399-1350-4A73-8678-B092ABCB5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153" y="18049"/>
            <a:ext cx="6528348" cy="683995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52" y="551928"/>
            <a:ext cx="7396451" cy="5954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2050" y="1170440"/>
            <a:ext cx="6506346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965FC68-0C94-4C8E-AA8F-B009EB47C8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554" y="872975"/>
            <a:ext cx="2456870" cy="5220000"/>
          </a:xfrm>
          <a:custGeom>
            <a:avLst/>
            <a:gdLst>
              <a:gd name="connsiteX0" fmla="*/ 202870 w 1452882"/>
              <a:gd name="connsiteY0" fmla="*/ 0 h 3088800"/>
              <a:gd name="connsiteX1" fmla="*/ 307352 w 1452882"/>
              <a:gd name="connsiteY1" fmla="*/ 0 h 3088800"/>
              <a:gd name="connsiteX2" fmla="*/ 321573 w 1452882"/>
              <a:gd name="connsiteY2" fmla="*/ 16508 h 3088800"/>
              <a:gd name="connsiteX3" fmla="*/ 363366 w 1452882"/>
              <a:gd name="connsiteY3" fmla="*/ 98181 h 3088800"/>
              <a:gd name="connsiteX4" fmla="*/ 416768 w 1452882"/>
              <a:gd name="connsiteY4" fmla="*/ 106580 h 3088800"/>
              <a:gd name="connsiteX5" fmla="*/ 1056431 w 1452882"/>
              <a:gd name="connsiteY5" fmla="*/ 106580 h 3088800"/>
              <a:gd name="connsiteX6" fmla="*/ 1095902 w 1452882"/>
              <a:gd name="connsiteY6" fmla="*/ 87755 h 3088800"/>
              <a:gd name="connsiteX7" fmla="*/ 1130439 w 1452882"/>
              <a:gd name="connsiteY7" fmla="*/ 9847 h 3088800"/>
              <a:gd name="connsiteX8" fmla="*/ 1147562 w 1452882"/>
              <a:gd name="connsiteY8" fmla="*/ 579 h 3088800"/>
              <a:gd name="connsiteX9" fmla="*/ 1262202 w 1452882"/>
              <a:gd name="connsiteY9" fmla="*/ 579 h 3088800"/>
              <a:gd name="connsiteX10" fmla="*/ 1389032 w 1452882"/>
              <a:gd name="connsiteY10" fmla="*/ 62558 h 3088800"/>
              <a:gd name="connsiteX11" fmla="*/ 1440112 w 1452882"/>
              <a:gd name="connsiteY11" fmla="*/ 140466 h 3088800"/>
              <a:gd name="connsiteX12" fmla="*/ 1452882 w 1452882"/>
              <a:gd name="connsiteY12" fmla="*/ 200128 h 3088800"/>
              <a:gd name="connsiteX13" fmla="*/ 1452882 w 1452882"/>
              <a:gd name="connsiteY13" fmla="*/ 2893886 h 3088800"/>
              <a:gd name="connsiteX14" fmla="*/ 1400061 w 1452882"/>
              <a:gd name="connsiteY14" fmla="*/ 3015816 h 3088800"/>
              <a:gd name="connsiteX15" fmla="*/ 1327794 w 1452882"/>
              <a:gd name="connsiteY15" fmla="*/ 3069396 h 3088800"/>
              <a:gd name="connsiteX16" fmla="*/ 1250013 w 1452882"/>
              <a:gd name="connsiteY16" fmla="*/ 3088800 h 3088800"/>
              <a:gd name="connsiteX17" fmla="*/ 195904 w 1452882"/>
              <a:gd name="connsiteY17" fmla="*/ 3088800 h 3088800"/>
              <a:gd name="connsiteX18" fmla="*/ 120445 w 1452882"/>
              <a:gd name="connsiteY18" fmla="*/ 3067368 h 3088800"/>
              <a:gd name="connsiteX19" fmla="*/ 48178 w 1452882"/>
              <a:gd name="connsiteY19" fmla="*/ 3008865 h 3088800"/>
              <a:gd name="connsiteX20" fmla="*/ 0 w 1452882"/>
              <a:gd name="connsiteY20" fmla="*/ 2877957 h 3088800"/>
              <a:gd name="connsiteX21" fmla="*/ 871 w 1452882"/>
              <a:gd name="connsiteY21" fmla="*/ 204472 h 3088800"/>
              <a:gd name="connsiteX22" fmla="*/ 17704 w 1452882"/>
              <a:gd name="connsiteY22" fmla="*/ 126854 h 3088800"/>
              <a:gd name="connsiteX23" fmla="*/ 68784 w 1452882"/>
              <a:gd name="connsiteY23" fmla="*/ 58503 h 3088800"/>
              <a:gd name="connsiteX24" fmla="*/ 202870 w 1452882"/>
              <a:gd name="connsiteY24" fmla="*/ 0 h 30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882" h="3088800">
                <a:moveTo>
                  <a:pt x="202870" y="0"/>
                </a:moveTo>
                <a:cubicBezTo>
                  <a:pt x="307352" y="0"/>
                  <a:pt x="307352" y="0"/>
                  <a:pt x="307352" y="0"/>
                </a:cubicBezTo>
                <a:cubicBezTo>
                  <a:pt x="307352" y="0"/>
                  <a:pt x="317220" y="2896"/>
                  <a:pt x="321573" y="16508"/>
                </a:cubicBezTo>
                <a:cubicBezTo>
                  <a:pt x="325926" y="30121"/>
                  <a:pt x="339567" y="82542"/>
                  <a:pt x="363366" y="98181"/>
                </a:cubicBezTo>
                <a:cubicBezTo>
                  <a:pt x="382231" y="110345"/>
                  <a:pt x="416768" y="106580"/>
                  <a:pt x="416768" y="106580"/>
                </a:cubicBezTo>
                <a:cubicBezTo>
                  <a:pt x="1056431" y="106580"/>
                  <a:pt x="1056431" y="106580"/>
                  <a:pt x="1056431" y="106580"/>
                </a:cubicBezTo>
                <a:cubicBezTo>
                  <a:pt x="1056431" y="106580"/>
                  <a:pt x="1080229" y="107739"/>
                  <a:pt x="1095902" y="87755"/>
                </a:cubicBezTo>
                <a:cubicBezTo>
                  <a:pt x="1111574" y="68061"/>
                  <a:pt x="1130439" y="9847"/>
                  <a:pt x="1130439" y="9847"/>
                </a:cubicBezTo>
                <a:cubicBezTo>
                  <a:pt x="1130439" y="9847"/>
                  <a:pt x="1133051" y="579"/>
                  <a:pt x="1147562" y="579"/>
                </a:cubicBezTo>
                <a:cubicBezTo>
                  <a:pt x="1162364" y="579"/>
                  <a:pt x="1255237" y="579"/>
                  <a:pt x="1262202" y="579"/>
                </a:cubicBezTo>
                <a:cubicBezTo>
                  <a:pt x="1265395" y="579"/>
                  <a:pt x="1344337" y="15060"/>
                  <a:pt x="1389032" y="62558"/>
                </a:cubicBezTo>
                <a:cubicBezTo>
                  <a:pt x="1411089" y="86017"/>
                  <a:pt x="1431115" y="114400"/>
                  <a:pt x="1440112" y="140466"/>
                </a:cubicBezTo>
                <a:cubicBezTo>
                  <a:pt x="1451431" y="172324"/>
                  <a:pt x="1452882" y="200128"/>
                  <a:pt x="1452882" y="200128"/>
                </a:cubicBezTo>
                <a:cubicBezTo>
                  <a:pt x="1452882" y="2893886"/>
                  <a:pt x="1452882" y="2893886"/>
                  <a:pt x="1452882" y="2893886"/>
                </a:cubicBezTo>
                <a:cubicBezTo>
                  <a:pt x="1452882" y="2893886"/>
                  <a:pt x="1443305" y="2974690"/>
                  <a:pt x="1400061" y="3015816"/>
                </a:cubicBezTo>
                <a:cubicBezTo>
                  <a:pt x="1373360" y="3041302"/>
                  <a:pt x="1353334" y="3058100"/>
                  <a:pt x="1327794" y="3069396"/>
                </a:cubicBezTo>
                <a:cubicBezTo>
                  <a:pt x="1287742" y="3087352"/>
                  <a:pt x="1250013" y="3088800"/>
                  <a:pt x="1250013" y="3088800"/>
                </a:cubicBezTo>
                <a:cubicBezTo>
                  <a:pt x="195904" y="3088800"/>
                  <a:pt x="195904" y="3088800"/>
                  <a:pt x="195904" y="3088800"/>
                </a:cubicBezTo>
                <a:cubicBezTo>
                  <a:pt x="195904" y="3088800"/>
                  <a:pt x="157013" y="3084456"/>
                  <a:pt x="120445" y="3067368"/>
                </a:cubicBezTo>
                <a:cubicBezTo>
                  <a:pt x="85908" y="3051439"/>
                  <a:pt x="72267" y="3034641"/>
                  <a:pt x="48178" y="3008865"/>
                </a:cubicBezTo>
                <a:cubicBezTo>
                  <a:pt x="581" y="2957602"/>
                  <a:pt x="0" y="2877957"/>
                  <a:pt x="0" y="2877957"/>
                </a:cubicBezTo>
                <a:lnTo>
                  <a:pt x="871" y="204472"/>
                </a:lnTo>
                <a:cubicBezTo>
                  <a:pt x="871" y="204472"/>
                  <a:pt x="1161" y="167111"/>
                  <a:pt x="17704" y="126854"/>
                </a:cubicBezTo>
                <a:cubicBezTo>
                  <a:pt x="27572" y="102815"/>
                  <a:pt x="49049" y="78198"/>
                  <a:pt x="68784" y="58503"/>
                </a:cubicBezTo>
                <a:cubicBezTo>
                  <a:pt x="117252" y="9268"/>
                  <a:pt x="202870" y="0"/>
                  <a:pt x="20287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5479-4A8A-4484-9EEE-E463483B13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2050" y="2001838"/>
            <a:ext cx="5760427" cy="43132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870AB720-9633-4013-93B3-8B3F0214B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5678915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B82A08-B159-4576-9810-E7A52971DA44}"/>
              </a:ext>
            </a:extLst>
          </p:cNvPr>
          <p:cNvSpPr/>
          <p:nvPr userDrawn="1"/>
        </p:nvSpPr>
        <p:spPr>
          <a:xfrm>
            <a:off x="804863" y="1628775"/>
            <a:ext cx="1942356" cy="4537075"/>
          </a:xfrm>
          <a:prstGeom prst="rect">
            <a:avLst/>
          </a:prstGeom>
          <a:solidFill>
            <a:srgbClr val="94D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88F20E-C3C6-4900-94DF-5DEE36C5D81C}"/>
              </a:ext>
            </a:extLst>
          </p:cNvPr>
          <p:cNvSpPr/>
          <p:nvPr userDrawn="1"/>
        </p:nvSpPr>
        <p:spPr>
          <a:xfrm>
            <a:off x="2966624" y="1628775"/>
            <a:ext cx="1942356" cy="4537075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D4BB4-78C7-419A-8E46-12AA9FF393EB}"/>
              </a:ext>
            </a:extLst>
          </p:cNvPr>
          <p:cNvSpPr/>
          <p:nvPr userDrawn="1"/>
        </p:nvSpPr>
        <p:spPr>
          <a:xfrm>
            <a:off x="5128385" y="1628775"/>
            <a:ext cx="1942356" cy="4537075"/>
          </a:xfrm>
          <a:prstGeom prst="rect">
            <a:avLst/>
          </a:prstGeom>
          <a:solidFill>
            <a:srgbClr val="94D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9531C-A018-4933-B636-99D770FA7AF2}"/>
              </a:ext>
            </a:extLst>
          </p:cNvPr>
          <p:cNvSpPr/>
          <p:nvPr userDrawn="1"/>
        </p:nvSpPr>
        <p:spPr>
          <a:xfrm>
            <a:off x="7290146" y="1628775"/>
            <a:ext cx="1942356" cy="4537075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59287-3CD8-4AC7-8C61-4F67FB2F61D4}"/>
              </a:ext>
            </a:extLst>
          </p:cNvPr>
          <p:cNvSpPr/>
          <p:nvPr userDrawn="1"/>
        </p:nvSpPr>
        <p:spPr>
          <a:xfrm>
            <a:off x="9451906" y="1628775"/>
            <a:ext cx="1942356" cy="4537075"/>
          </a:xfrm>
          <a:prstGeom prst="rect">
            <a:avLst/>
          </a:prstGeom>
          <a:solidFill>
            <a:srgbClr val="94D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7605E1-4DD9-4DE0-AC3E-FB02BD73992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640084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E0CC639-EEBB-49BB-97E8-9D644811ED7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640084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96E9DB8-A89A-4F46-9469-0AC0FB57065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478324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892CC2-50D8-42C7-BD25-F098A87920E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478324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BE564D7-5335-41D7-988D-ABE4F6744DE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16563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C86FF01-BF9A-4E58-9F7F-73A8D265D7A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16563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5788D25-5688-48CF-833E-713DF3484CD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154802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28372B9-1FEB-449C-BC6B-CA77EE947D9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154802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27E074-3B36-45CD-892F-D0770771802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93041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5151035-BDEC-4344-BAB7-C4505743602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93041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5" name="Title 5">
            <a:extLst>
              <a:ext uri="{FF2B5EF4-FFF2-40B4-BE49-F238E27FC236}">
                <a16:creationId xmlns:a16="http://schemas.microsoft.com/office/drawing/2014/main" id="{8D3DD00F-5602-4635-8F23-30A0BA33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51" y="552091"/>
            <a:ext cx="10580059" cy="5066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C7EDC1A-6151-4611-B7A7-BAA3BEB802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2050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38" name="Picture 3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53E36879-D51D-4FBA-9D55-8C89E05E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43" y="368959"/>
            <a:ext cx="1572120" cy="7860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E7E8EF7-F70F-4442-9449-2350AB60B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925" y="1769883"/>
            <a:ext cx="1200150" cy="12001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229C60-48B7-427C-B47C-39ABC1141A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709" y="1769883"/>
            <a:ext cx="1428750" cy="1428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5AE9771-CF87-43CC-90F0-9E50E1A0B0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6949" y="1776027"/>
            <a:ext cx="1428750" cy="14287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3ECAC69-DBE5-4FB2-9AAB-6A05E4E3BFF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23427" y="1769883"/>
            <a:ext cx="1428750" cy="142875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310108D-BC7D-4013-AE61-64160E14A1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1666" y="176988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 descr="A person looking at a person&#10;&#10;Description automatically generated with low confidence">
            <a:extLst>
              <a:ext uri="{FF2B5EF4-FFF2-40B4-BE49-F238E27FC236}">
                <a16:creationId xmlns:a16="http://schemas.microsoft.com/office/drawing/2014/main" id="{1B63574A-B6E7-45B1-9F50-4122CE8B76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icture containing person, smiling, crowd&#10;&#10;Description automatically generated">
            <a:extLst>
              <a:ext uri="{FF2B5EF4-FFF2-40B4-BE49-F238E27FC236}">
                <a16:creationId xmlns:a16="http://schemas.microsoft.com/office/drawing/2014/main" id="{6D4C77B6-3A58-42EE-91FE-72D6D324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7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25CAA4-6D74-430A-90C5-E967D87E9D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8661885"/>
              </p:ext>
            </p:extLst>
          </p:nvPr>
        </p:nvGraphicFramePr>
        <p:xfrm>
          <a:off x="805970" y="1638613"/>
          <a:ext cx="10580060" cy="414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249">
                  <a:extLst>
                    <a:ext uri="{9D8B030D-6E8A-4147-A177-3AD203B41FA5}">
                      <a16:colId xmlns:a16="http://schemas.microsoft.com/office/drawing/2014/main" val="3232275692"/>
                    </a:ext>
                  </a:extLst>
                </a:gridCol>
                <a:gridCol w="3571336">
                  <a:extLst>
                    <a:ext uri="{9D8B030D-6E8A-4147-A177-3AD203B41FA5}">
                      <a16:colId xmlns:a16="http://schemas.microsoft.com/office/drawing/2014/main" val="457184061"/>
                    </a:ext>
                  </a:extLst>
                </a:gridCol>
                <a:gridCol w="3432475">
                  <a:extLst>
                    <a:ext uri="{9D8B030D-6E8A-4147-A177-3AD203B41FA5}">
                      <a16:colId xmlns:a16="http://schemas.microsoft.com/office/drawing/2014/main" val="3171792593"/>
                    </a:ext>
                  </a:extLst>
                </a:gridCol>
              </a:tblGrid>
              <a:tr h="9462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99497"/>
                  </a:ext>
                </a:extLst>
              </a:tr>
              <a:tr h="5987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50210"/>
                  </a:ext>
                </a:extLst>
              </a:tr>
              <a:tr h="5293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79831"/>
                  </a:ext>
                </a:extLst>
              </a:tr>
              <a:tr h="5454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44481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01067"/>
                  </a:ext>
                </a:extLst>
              </a:tr>
              <a:tr h="5454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36253"/>
                  </a:ext>
                </a:extLst>
              </a:tr>
              <a:tr h="5454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3176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F574A1A8-91A0-4A14-9B27-5BBA4071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51" y="552091"/>
            <a:ext cx="10580059" cy="5066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5C907C-7CBF-4EAA-9AFC-54FA99E877A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2050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9" name="Picture 8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CBBB9EDA-B384-417C-8C9E-FD54E8906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43" y="368959"/>
            <a:ext cx="1572120" cy="78606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DCEB2B3-9A06-44CD-A574-A95EDB208C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8474" y="1680544"/>
            <a:ext cx="3391601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1">
                <a:solidFill>
                  <a:schemeClr val="bg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8BB4681-0CD1-4D39-9234-77C77826FC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474" y="2624863"/>
            <a:ext cx="3391601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865334-070E-47CA-A54E-00B8D2C583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8474" y="3243286"/>
            <a:ext cx="3391601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89BC0BA-571A-4A47-A0B7-9281A4CDE5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8474" y="4304853"/>
            <a:ext cx="3391601" cy="344109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E9C663-A65A-4DDA-BB19-2507293277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8474" y="3780700"/>
            <a:ext cx="3391601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231852A-C811-4ABA-9819-FE500656EE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74" y="4757105"/>
            <a:ext cx="3391601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72F4AAC-93C4-44A9-A1D9-A29A8C607A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8474" y="5297300"/>
            <a:ext cx="3391601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6CE969-FEB6-4D33-8557-9E43DA2CC3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61158" y="1680544"/>
            <a:ext cx="3252368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1">
                <a:solidFill>
                  <a:schemeClr val="bg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F15BA5D-D5D4-4D7F-A108-4B5A4C847D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1158" y="2624863"/>
            <a:ext cx="3252368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775ECBC-8295-4E70-BBD3-51645DE19B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61158" y="3243286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3438F9-2B19-4436-BF77-A95FB75247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61158" y="4304853"/>
            <a:ext cx="3252368" cy="344109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D6AE8B-2816-4BC1-98E8-87AA7CCE81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61158" y="3780700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FD20213-DB58-41B5-AB48-53897829EE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61158" y="4757105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4C7CD99-7B09-446F-AC8A-9453F2CF8D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61158" y="5297300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F54A034-55DC-487E-806C-F759C7A992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69816" y="1695950"/>
            <a:ext cx="3391601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1">
                <a:solidFill>
                  <a:schemeClr val="bg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1529EB6-6041-422E-A790-CFF220593F1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69816" y="2652226"/>
            <a:ext cx="3252368" cy="51028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D33C6BC-E2B5-46CC-AB3D-31987348053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69816" y="3243286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1D7E203-71FE-466C-A87A-7517AFA0D83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69816" y="4304852"/>
            <a:ext cx="3252368" cy="344109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E8BA72F-8F42-4E73-BE4F-1A374733FB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469816" y="3780700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99A8AA3-ADFA-4E62-9B4E-CA1B6266BE7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69816" y="4757105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1AFCC9B-5410-49D9-9431-AD1986FFC4B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69816" y="5324663"/>
            <a:ext cx="3252368" cy="416010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 b="0">
                <a:solidFill>
                  <a:schemeClr val="tx1"/>
                </a:solidFill>
              </a:defRPr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78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erson holding a calculator&#10;&#10;Description automatically generated">
            <a:extLst>
              <a:ext uri="{FF2B5EF4-FFF2-40B4-BE49-F238E27FC236}">
                <a16:creationId xmlns:a16="http://schemas.microsoft.com/office/drawing/2014/main" id="{5462542A-40A9-4AC8-8101-845747B20C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C83ACD5-C6CF-4CD9-A601-448E2F915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171FCD-9DC7-4E86-B858-03EC16619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4811207" y="1594442"/>
            <a:ext cx="7380793" cy="4922422"/>
          </a:xfrm>
          <a:prstGeom prst="rect">
            <a:avLst/>
          </a:prstGeom>
          <a:effectLst/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CF792D5-07AD-43F8-8EB4-814E537D39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957386"/>
            <a:ext cx="5490000" cy="342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39D37C-C355-4E75-91AE-1C5E7EB0E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9367502" cy="60298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EBE6ED4-F859-4CAE-B7B0-02DBD39C88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4314239" cy="45720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35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9B327-80CE-48BC-B20F-FD66BFB43C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F36DFF-A1DC-4A77-B001-7A26BC284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34AFED-973E-4E57-9F72-04113ED4D2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CB732DA3-0CC0-48AF-B2CD-055445DC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776EF406-FDE3-4CF4-B3CD-64CE9A048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95BA3F8-7978-4F49-BF99-6F707D441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usic, guitar&#10;&#10;Description automatically generated">
            <a:extLst>
              <a:ext uri="{FF2B5EF4-FFF2-40B4-BE49-F238E27FC236}">
                <a16:creationId xmlns:a16="http://schemas.microsoft.com/office/drawing/2014/main" id="{65777F1D-08A8-476C-B9BE-F8CB1F379E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42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414FD67-5DE2-4217-93FC-8889EB6DA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C7C2D1-82E2-418F-96FB-5C8BC0EB6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121F1B-6799-4FA7-B418-72E191755D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D7DD15C-5CC7-47A9-8B93-31F3CC81B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290CECC-CED8-453C-9160-412F25325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7B7D11-2A26-4095-A505-1104DC76B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6C892B-A179-4B69-AC62-C0FC217D09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39331E-F505-45C8-A0CA-12E4F25C4A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Two people having a conversation&#10;&#10;Description automatically generated with medium confidence">
            <a:extLst>
              <a:ext uri="{FF2B5EF4-FFF2-40B4-BE49-F238E27FC236}">
                <a16:creationId xmlns:a16="http://schemas.microsoft.com/office/drawing/2014/main" id="{122D6A34-05F1-432B-82E6-40A176556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6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player&#10;&#10;Description automatically generated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000331-0AB5-475E-A661-47FCE9D34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F954AC-3334-4133-BAA0-56BB7DC187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AA0F7F0-8264-49EC-9852-61A8A7B77A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erson and person walking a dog&#10;&#10;Description automatically generated">
            <a:extLst>
              <a:ext uri="{FF2B5EF4-FFF2-40B4-BE49-F238E27FC236}">
                <a16:creationId xmlns:a16="http://schemas.microsoft.com/office/drawing/2014/main" id="{F4A28938-89B4-4F6A-853B-97A5683217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close 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79257605-74A8-4723-80C1-265CD4EF6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A381C8-951B-4BE2-A2EB-EF079E544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6D61EDD-7995-4C97-99E6-0635C84A82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1ED8A6-109A-473E-B386-AAAFDA2B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3183B0DB-5789-4F58-99A7-4FE525BE6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D493F3-D45D-431C-8FB0-FF4B829E8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-308484" y="1831121"/>
            <a:ext cx="6528798" cy="4354207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BCCD8E-6E4A-4A10-8966-431EC9904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0AB95F-9ED3-422E-9976-85520CC92C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8CF738-915D-4817-A6B8-F84AC6735C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4189" y="2157663"/>
            <a:ext cx="4836695" cy="3023938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0D25CC4-A025-4938-A314-7699C08A6D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- lap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EB2D3-936C-47A7-985A-6F4F204F3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4811207" y="1594442"/>
            <a:ext cx="7380793" cy="4922422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6797B-3120-4F37-8882-711E08BEF6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957386"/>
            <a:ext cx="5490000" cy="3427200"/>
          </a:xfrm>
          <a:prstGeom prst="rect">
            <a:avLst/>
          </a:prstGeom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CFB8F1-D732-431B-B010-0F597C48CA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936750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1A2BB8-11F0-48C9-B413-C9DF948222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4314239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84DC7A94-DF06-4992-A620-1726D4127A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376990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BFE4450-7F64-45EF-B376-4CE1604EF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B87D5B7D-3A59-4F6D-9FD4-2104571D2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061655-D2D1-49DD-878A-2ADD1D6CD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88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95240D4-1EA4-4CB7-A568-022D51B073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09" y="1271526"/>
            <a:ext cx="5020070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4CD7C7A-AED1-487D-A1DD-0F4A9044A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2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4754" r:id="rId2"/>
    <p:sldLayoutId id="2147483667" r:id="rId3"/>
    <p:sldLayoutId id="2147483724" r:id="rId4"/>
    <p:sldLayoutId id="2147483668" r:id="rId5"/>
    <p:sldLayoutId id="2147483754" r:id="rId6"/>
    <p:sldLayoutId id="2147483727" r:id="rId7"/>
    <p:sldLayoutId id="2147483677" r:id="rId8"/>
    <p:sldLayoutId id="2147483679" r:id="rId9"/>
    <p:sldLayoutId id="2147483761" r:id="rId10"/>
    <p:sldLayoutId id="2147483680" r:id="rId11"/>
    <p:sldLayoutId id="2147483762" r:id="rId12"/>
    <p:sldLayoutId id="2147483688" r:id="rId13"/>
    <p:sldLayoutId id="2147484742" r:id="rId14"/>
    <p:sldLayoutId id="2147484751" r:id="rId15"/>
    <p:sldLayoutId id="2147484743" r:id="rId16"/>
    <p:sldLayoutId id="2147484744" r:id="rId17"/>
    <p:sldLayoutId id="2147484745" r:id="rId18"/>
    <p:sldLayoutId id="2147484746" r:id="rId19"/>
    <p:sldLayoutId id="2147484753" r:id="rId20"/>
    <p:sldLayoutId id="2147484748" r:id="rId21"/>
    <p:sldLayoutId id="2147484749" r:id="rId22"/>
    <p:sldLayoutId id="2147484752" r:id="rId23"/>
    <p:sldLayoutId id="2147484750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ensions.co.uk/members/faqs/valuation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ensions.co.uk/news/employers/2022/03/changes-to-the-scheme-from-1-april-2022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pensions.co.uk/employers/resources/employer-help/employer-forms/updates.aspx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AAF72-89AC-4FB3-B5E5-598FABD18D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Teachers’ Pensions Action Forum March 2022</a:t>
            </a:r>
          </a:p>
          <a:p>
            <a:r>
              <a:rPr lang="en-GB" dirty="0"/>
              <a:t>Scheme changes</a:t>
            </a:r>
          </a:p>
        </p:txBody>
      </p:sp>
    </p:spTree>
    <p:extLst>
      <p:ext uri="{BB962C8B-B14F-4D97-AF65-F5344CB8AC3E}">
        <p14:creationId xmlns:p14="http://schemas.microsoft.com/office/powerpoint/2010/main" val="45089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6846-E61A-488B-AD23-F1978B2A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Cost 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82C5-5B48-4C7F-B155-66E12F54B3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1800" dirty="0">
                <a:ea typeface="Times New Roman" panose="02020603050405020304" pitchFamily="18" charset="0"/>
                <a:cs typeface="Calibri" panose="020F0502020204030204" pitchFamily="34" charset="0"/>
              </a:rPr>
              <a:t>Re-running the 2016 calculations &amp; review methodology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Cost cap is a method of sharing scheme costs fairly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This was paused during the 2016 valuation process and resumed in July 2020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Costs at the 2016 valuation are 1.3% above baseline, which is within the target range, meaning adjustments to benefits are not needed.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FAQs on the valuation are available </a:t>
            </a:r>
            <a:r>
              <a:rPr lang="en-GB" b="1" dirty="0">
                <a:solidFill>
                  <a:schemeClr val="bg1"/>
                </a:solidFill>
                <a:hlinkClick r:id="rId3"/>
              </a:rPr>
              <a:t>on our website</a:t>
            </a:r>
            <a:r>
              <a:rPr lang="en-GB" b="1" dirty="0">
                <a:solidFill>
                  <a:schemeClr val="bg1"/>
                </a:solidFill>
              </a:rPr>
              <a:t>.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126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24872-68A0-4970-BB84-5B17851012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Teachers’ Pensions Action Forum March 2022</a:t>
            </a:r>
          </a:p>
          <a:p>
            <a:r>
              <a:rPr lang="en-GB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20566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D8F4-C775-4947-86BA-3AD6E059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7094467" cy="602987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56EC6-1113-41D5-9B4A-2640362F3B3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What are we doing in preparation?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Bringing key staff together to work to understand changes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Recruitment for new staff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Mapping out changes to processes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Developing IT systems to provide the options identified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Identifying all members who will be affected by the changes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Working in partnership with the Department for Education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Staff training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Delivering communication on what we know so far.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05216FA-0E36-4B82-B806-84C5BEF364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63F01-5677-410B-9A84-66584F05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2" y="557276"/>
            <a:ext cx="9552919" cy="602987"/>
          </a:xfrm>
        </p:spPr>
        <p:txBody>
          <a:bodyPr/>
          <a:lstStyle/>
          <a:p>
            <a:r>
              <a:rPr lang="en-GB" dirty="0"/>
              <a:t>Transitional Protection Communications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2318B-FDAD-4B5D-BC27-CDB2755C47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366092"/>
            <a:ext cx="4314239" cy="4477434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Email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Web based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Social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Stakeholders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5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8EB57E20-1E8A-45D1-B410-55A023CDC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0791"/>
          <a:stretch>
            <a:fillRect/>
          </a:stretch>
        </p:blipFill>
        <p:spPr>
          <a:xfrm>
            <a:off x="6092398" y="1957386"/>
            <a:ext cx="5493602" cy="34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90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0A15-F31D-4D23-8E36-B7606BB3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3BB8-FD1D-4226-8283-F65B84C17F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What the changes are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Who is affected by the changes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Who is not affected by the changes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Providing you with the information we know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Working on how to implement the changes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Don’t call us, we’ll contact you.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0794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649-16DA-4C93-A433-7C9276D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0" y="557276"/>
            <a:ext cx="5249347" cy="1161355"/>
          </a:xfrm>
        </p:spPr>
        <p:txBody>
          <a:bodyPr/>
          <a:lstStyle/>
          <a:p>
            <a:r>
              <a:rPr lang="en-GB" dirty="0"/>
              <a:t>Employer key messages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4CEA-CB6B-4841-B88D-B89BE73BFD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839817"/>
            <a:ext cx="5020070" cy="400370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Signpost members to information on our website  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Advise they should wait to be contacted by us directly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Ensure member records are kept up to date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Retain service and salary information in the event of future queries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F72"/>
                </a:solidFill>
              </a:rPr>
              <a:t>Training webinars.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2D708EC-1177-4A27-905A-902CB8390F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052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6C40-9AC0-4603-98CE-362D44E2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557276"/>
            <a:ext cx="5028092" cy="612305"/>
          </a:xfrm>
        </p:spPr>
        <p:txBody>
          <a:bodyPr/>
          <a:lstStyle/>
          <a:p>
            <a:r>
              <a:rPr lang="en-GB" dirty="0"/>
              <a:t>April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2E50-B096-46A1-BBB1-9C138D8A40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839817"/>
            <a:ext cx="5020070" cy="4003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Disclosure comms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Protected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Factsheet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Employer comms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Website audit.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A090AC67-7819-4EED-9D96-3614BB5320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" r="14616" b="321"/>
          <a:stretch/>
        </p:blipFill>
        <p:spPr>
          <a:xfrm>
            <a:off x="6096000" y="1946369"/>
            <a:ext cx="5490000" cy="3427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4E728F-6DCE-47CF-93ED-D72798D4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Case Studies &amp; 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33C72-C2C0-4AAD-948A-0A580C6635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Transitional Protection member retiring at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Transitional Protection member retiring at 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Tapered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Protected member retiring after remedy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Protected member retiring during the remedy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Not affected.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24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1B7076-9C33-4CA3-84A7-CD2EBBBCD9F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GB" dirty="0"/>
              <a:t>Website (Member)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BEBCC6-4873-479B-ADD4-8D4336AA23F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36427" y="3710763"/>
            <a:ext cx="1918081" cy="211370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156,525 web section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51,617 FAQ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164,536 news</a:t>
            </a:r>
          </a:p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ED32E2D-3A1B-4AC0-B792-9A573530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our comms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FA223E-A0CB-4D97-B1D1-719549D30DC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September 2021</a:t>
            </a:r>
          </a:p>
          <a:p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0A5EF7-08F3-4D11-8198-BCBB1C2D0855}"/>
              </a:ext>
            </a:extLst>
          </p:cNvPr>
          <p:cNvSpPr txBox="1">
            <a:spLocks/>
          </p:cNvSpPr>
          <p:nvPr/>
        </p:nvSpPr>
        <p:spPr>
          <a:xfrm>
            <a:off x="3154994" y="3155245"/>
            <a:ext cx="1566000" cy="33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Website (Employer)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FA02F76-26DC-43C5-8BDB-434B849658D8}"/>
              </a:ext>
            </a:extLst>
          </p:cNvPr>
          <p:cNvSpPr txBox="1">
            <a:spLocks/>
          </p:cNvSpPr>
          <p:nvPr/>
        </p:nvSpPr>
        <p:spPr>
          <a:xfrm>
            <a:off x="2998381" y="3710763"/>
            <a:ext cx="1913860" cy="211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10,164 web section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5,711 FAQs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3,811 news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44E9E2B-9FB9-45CF-9957-441D26692819}"/>
              </a:ext>
            </a:extLst>
          </p:cNvPr>
          <p:cNvSpPr txBox="1">
            <a:spLocks/>
          </p:cNvSpPr>
          <p:nvPr/>
        </p:nvSpPr>
        <p:spPr>
          <a:xfrm>
            <a:off x="5391378" y="3155245"/>
            <a:ext cx="1566000" cy="33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Social Media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ACBDE51-0FE9-471C-963B-8DFCA2C49EC2}"/>
              </a:ext>
            </a:extLst>
          </p:cNvPr>
          <p:cNvSpPr txBox="1">
            <a:spLocks/>
          </p:cNvSpPr>
          <p:nvPr/>
        </p:nvSpPr>
        <p:spPr>
          <a:xfrm>
            <a:off x="5167423" y="3710763"/>
            <a:ext cx="1913861" cy="211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Best performing posts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No negative conversations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76A6F4-E15B-49F9-A42A-D28107A0F953}"/>
              </a:ext>
            </a:extLst>
          </p:cNvPr>
          <p:cNvSpPr txBox="1">
            <a:spLocks/>
          </p:cNvSpPr>
          <p:nvPr/>
        </p:nvSpPr>
        <p:spPr>
          <a:xfrm>
            <a:off x="7542024" y="3155245"/>
            <a:ext cx="1566000" cy="33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Resources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5A69C9E-4EA1-4410-BBDC-806ECF83CE20}"/>
              </a:ext>
            </a:extLst>
          </p:cNvPr>
          <p:cNvSpPr txBox="1">
            <a:spLocks/>
          </p:cNvSpPr>
          <p:nvPr/>
        </p:nvSpPr>
        <p:spPr>
          <a:xfrm>
            <a:off x="7325156" y="3710763"/>
            <a:ext cx="1868463" cy="211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20k views of ‘Am I affected’ video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Case studies </a:t>
            </a:r>
            <a:r>
              <a:rPr lang="en-GB" sz="1400" dirty="0"/>
              <a:t>34,132 pageviews 29,880 unique pageviews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D15801E-0777-42DF-A3D2-8030528F0050}"/>
              </a:ext>
            </a:extLst>
          </p:cNvPr>
          <p:cNvSpPr txBox="1">
            <a:spLocks/>
          </p:cNvSpPr>
          <p:nvPr/>
        </p:nvSpPr>
        <p:spPr>
          <a:xfrm>
            <a:off x="9692670" y="3155245"/>
            <a:ext cx="1566000" cy="33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Contact Centre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748E57-8B7D-46D3-A9AB-3F4AFF454EAE}"/>
              </a:ext>
            </a:extLst>
          </p:cNvPr>
          <p:cNvSpPr txBox="1">
            <a:spLocks/>
          </p:cNvSpPr>
          <p:nvPr/>
        </p:nvSpPr>
        <p:spPr>
          <a:xfrm>
            <a:off x="9475802" y="3710763"/>
            <a:ext cx="1868463" cy="211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2,546  queries in February</a:t>
            </a:r>
          </a:p>
        </p:txBody>
      </p:sp>
    </p:spTree>
    <p:extLst>
      <p:ext uri="{BB962C8B-B14F-4D97-AF65-F5344CB8AC3E}">
        <p14:creationId xmlns:p14="http://schemas.microsoft.com/office/powerpoint/2010/main" val="402868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A363-080E-4696-B039-DA6109F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4966-FC81-45CE-A697-5F9804D087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Monthly comms to those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Decision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Calcs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Monitoring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Liaising with Contact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605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7FC-625B-41D1-9CB8-A9068AC5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4BF9-608D-49B1-9B40-56F0C7EC8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360966"/>
            <a:ext cx="5020070" cy="448255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Transitional Protection recap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Annual scheme changes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Scheme valuation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Cost cap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Communications.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87A5-1A43-477D-B19D-C2E81A52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6E55-32A0-4040-95D6-B3CEC56742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Comms Plan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Scape comms completed </a:t>
            </a:r>
          </a:p>
          <a:p>
            <a:pPr marL="700088" lvl="3" indent="-342900"/>
            <a:r>
              <a:rPr lang="en-GB" sz="2000" dirty="0"/>
              <a:t>Member and employer news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FAQs.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254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871FC0-0C9A-43C2-8491-E719489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557276"/>
            <a:ext cx="5028092" cy="602987"/>
          </a:xfrm>
        </p:spPr>
        <p:txBody>
          <a:bodyPr/>
          <a:lstStyle/>
          <a:p>
            <a:r>
              <a:rPr lang="en-GB" dirty="0"/>
              <a:t>April changes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03E5C2-DD74-4D64-8D7F-74438A69EF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Contributions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Employer &amp; payroll bulletin stories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Member &amp; employer news story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Updated web content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Social media messaging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PI increasing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Employer &amp; payroll bulletin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Member &amp; employer news stories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Updated web content</a:t>
            </a:r>
          </a:p>
          <a:p>
            <a:pPr marL="342900" lvl="2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Social media messaging.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102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0351-524E-4866-AB5D-C6FC3AD5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7808451" cy="602987"/>
          </a:xfrm>
        </p:spPr>
        <p:txBody>
          <a:bodyPr/>
          <a:lstStyle/>
          <a:p>
            <a:r>
              <a:rPr lang="en-GB" dirty="0"/>
              <a:t>What are we looking 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F9F7-7174-49D0-BC84-3D6F36CB3D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Trans P Comms Strategy - how we are delivering our communications 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Delivering key messages around what the Scheme will look like from 1 April 2022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How we will implement the future changes - DCU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Where we can integrate with our general communications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What resources are required for employer and members against all scheme changes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Engaging with stakeholders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Looking at the overall engagement activity to incorporate Scheme changes</a:t>
            </a:r>
          </a:p>
          <a:p>
            <a:pPr marL="342900" indent="-342900">
              <a:buClr>
                <a:srgbClr val="003F72"/>
              </a:buClr>
              <a:buFont typeface="Arial" panose="020B0604020202020204" pitchFamily="34" charset="0"/>
              <a:buChar char="•"/>
            </a:pPr>
            <a:r>
              <a:rPr lang="en-GB" dirty="0"/>
              <a:t>Awaiting policy developments and timelines to develop further comms.</a:t>
            </a:r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rgbClr val="94D009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8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81C-79EB-4BC1-9798-9D3951DC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75" y="3139599"/>
            <a:ext cx="2769649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009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A78F-530E-4D59-88F2-8DFE6543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557276"/>
            <a:ext cx="5028092" cy="1037608"/>
          </a:xfrm>
        </p:spPr>
        <p:txBody>
          <a:bodyPr/>
          <a:lstStyle/>
          <a:p>
            <a:r>
              <a:rPr lang="en-GB" dirty="0"/>
              <a:t>Transitional Protection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F74-596C-478D-81BB-E57D7635A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701208"/>
            <a:ext cx="5020070" cy="4142317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April 2015 – Public Service Pensions were reformed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December 2018 – the Court of Appeal determined transitional provisions were discriminatory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July 2019 – HM Treasury announced that the judgment applied to all main public service schemes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March 2020 – the Government informed the remedy will apply to all members in scope.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6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DADC-E4E1-45DB-BD77-E4A16F33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557276"/>
            <a:ext cx="5028092" cy="1090770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95D6-16A5-4195-ACEE-9E65C3C6EA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743740"/>
            <a:ext cx="5020070" cy="4099785"/>
          </a:xfrm>
        </p:spPr>
        <p:txBody>
          <a:bodyPr/>
          <a:lstStyle/>
          <a:p>
            <a:r>
              <a:rPr lang="en-GB" dirty="0"/>
              <a:t>The Government Consultation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July to October 2020 – the Government consulted for 12 week on the lead proposals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February 2021 - Public service pension schemes: changes to the transitional arrangements to the 2015 schemes Government response to consultation was published.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2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FEC5-5FF2-444C-AA37-024E551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557276"/>
            <a:ext cx="5028092" cy="1080138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31BA-5D98-42D7-A185-8913FDF80C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775636"/>
            <a:ext cx="5020070" cy="406788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dirty="0"/>
              <a:t>The Government response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Confirmed the ‘deferred choice underpin’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Members in scope will be placed back into the relevant final salary scheme for the remedy period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Eligible members who’ve already retired will be provided with a retrospective choice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From 1 April 2022, all active members, regardless of age, will be members of the career average schemes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Final salary schemes will be closed on 31 March 2022.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56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C9A74-1FA2-4471-9176-1DCFB49C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101402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C9A9D-508D-4A41-88A0-79F1D773A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733107"/>
            <a:ext cx="5020070" cy="4110418"/>
          </a:xfrm>
        </p:spPr>
        <p:txBody>
          <a:bodyPr/>
          <a:lstStyle/>
          <a:p>
            <a:r>
              <a:rPr lang="en-GB" altLang="en-US" dirty="0"/>
              <a:t>Primary Legislation &amp; Scheme Policy Changes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Times New Roman" panose="02020603050405020304" pitchFamily="18" charset="0"/>
              </a:rPr>
              <a:t>HM Treasury are working to bring forward new primary legislation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We’re working to offer individuals in scope the remedy as soon as practicably possible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We’re working with the DfE and Teachers’ Pension Scheme Advisory Board to analyse the changes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The scheme specifics will be subject to consultation.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0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C27C-E155-4DB7-B266-4FFD5DDE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Regulation changes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7690-05B8-49E6-AF59-BB5E04FAD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Amending final salary scheme regulations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These regulations will move protected members into the career average scheme for future accrual from 1 April 2022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Opt-outs from the final salary scheme carry over 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Active members will have all teaching employments pensionable in the Teachers’ Pension Scheme</a:t>
            </a:r>
          </a:p>
          <a:p>
            <a:pPr marL="879475" lvl="4" indent="-342900"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Career average flexibilities will be available to these members for the first time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Times New Roman" panose="02020603050405020304" pitchFamily="18" charset="0"/>
                <a:hlinkClick r:id="rId3"/>
              </a:rPr>
              <a:t>All changes can be found on our website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We expect further regulations later in the year.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91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BF77-99CF-4397-B84D-23CA142C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Annual Scheme Changes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8444A-6493-44A7-8B70-3EA79BA1EE6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42050" y="1092091"/>
            <a:ext cx="11162378" cy="5765909"/>
          </a:xfrm>
        </p:spPr>
        <p:txBody>
          <a:bodyPr/>
          <a:lstStyle/>
          <a:p>
            <a:r>
              <a:rPr lang="en-US" altLang="en-US" sz="1600" dirty="0">
                <a:solidFill>
                  <a:schemeClr val="tx1"/>
                </a:solidFill>
              </a:rPr>
              <a:t>No change to the contribution rates, but contribution tier boundaries amended in line with September 2021 rate of CPI (3.1%)</a:t>
            </a: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Pensions Increase (3.1%) will be applied from 11 April 2022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Career average revaluation will be 4.7% for active members, 3.1% for deferred members, applied from 1 April 2022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More updates can be found on our website</a:t>
            </a:r>
            <a:endParaRPr lang="en-US" alt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7F07B-D1B0-4D83-9531-CFEBC54BA6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8474" y="1680544"/>
            <a:ext cx="3391601" cy="820134"/>
          </a:xfrm>
        </p:spPr>
        <p:txBody>
          <a:bodyPr/>
          <a:lstStyle/>
          <a:p>
            <a:r>
              <a:rPr lang="en-GB" dirty="0"/>
              <a:t>Annual Salary Rate for the eligible employment from 1 April 2021 – 31 March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369A0-3798-4AF6-A586-620B302D91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Up to £28,309.99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6F48E4-05C5-4F45-BEB5-E2F333B910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£28,310 to £38,108.99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10E7B7-D934-4E47-BA09-8794512B74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£45,186 to £59,885.99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E63856-8689-4A3D-8FE7-BE82EB05B6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£38,109 to £45,185.99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FE1487-A79E-461C-9DF1-7D0FAA9E2E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£59,886 to £81,661.99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79EFBE-5242-4FC1-9BBA-AB54560B73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£81,662 and above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5C6D6B-6932-426B-B781-9C8D928EEA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Member contribution rate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EBFE73-F928-4FB3-836D-68C33361ED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7.4%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A9D1E3-EE2E-419F-9206-9C519890BA4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8.6%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AC49E-378D-4F36-8916-CF39727EC6E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10.2%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5EF607-0692-45D8-9BCD-3C77C404963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9.6%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187B0C-6BE2-4E99-93FA-E905914CC7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11.3%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D37A82-ED90-4837-AE3E-D026C166345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11.7%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577BBED-F43A-4DD5-A943-53C810CCBF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69816" y="1695950"/>
            <a:ext cx="3391601" cy="804728"/>
          </a:xfrm>
        </p:spPr>
        <p:txBody>
          <a:bodyPr/>
          <a:lstStyle/>
          <a:p>
            <a:r>
              <a:rPr lang="en-GB" dirty="0"/>
              <a:t>Annual Salary Rate for the eligible employment from 1 April 2022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908690-D0B3-491A-8405-DE1DA13D01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Up to £29,187.99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7C927D-F421-4EC0-A2CB-C38F193C17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/>
              <a:t>£29,188 to £39,290.99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27BE2A-8DD5-48A5-800F-44CDF207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£46,587 to £61,742.99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FF3133-2B82-4366-AA09-E0B90CE3A0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 dirty="0"/>
              <a:t>£39,291 to £46,586.99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65FC32-5A98-40D5-A6E6-F3BD69965A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dirty="0"/>
              <a:t>£61,743 to £84,193.99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F032EF5-EE01-44D8-B2A9-823BE477D7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/>
              <a:t>£84,194 and above</a:t>
            </a:r>
          </a:p>
        </p:txBody>
      </p:sp>
    </p:spTree>
    <p:extLst>
      <p:ext uri="{BB962C8B-B14F-4D97-AF65-F5344CB8AC3E}">
        <p14:creationId xmlns:p14="http://schemas.microsoft.com/office/powerpoint/2010/main" val="173374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904FA7-5029-4F75-A362-2B8719C3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602987"/>
          </a:xfrm>
        </p:spPr>
        <p:txBody>
          <a:bodyPr/>
          <a:lstStyle/>
          <a:p>
            <a:r>
              <a:rPr lang="en-GB" dirty="0"/>
              <a:t>Scheme 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324072-C410-43C7-9F66-3D3E8DEE71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Scheme valuation is underway but in the very early stages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We’ll keep stakeholders updated on developments throughout the process via our website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Results aren’t expected to be implemented until April 2023 and will not be known until late 2022/early 2023.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31806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1528</Words>
  <Application>Microsoft Office PowerPoint</Application>
  <PresentationFormat>Widescreen</PresentationFormat>
  <Paragraphs>238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Teachers' Pensions Master Presentation</vt:lpstr>
      <vt:lpstr>PowerPoint Presentation</vt:lpstr>
      <vt:lpstr>Agenda</vt:lpstr>
      <vt:lpstr>Transitional Protection </vt:lpstr>
      <vt:lpstr>Transitional Protection</vt:lpstr>
      <vt:lpstr>Transitional Protection</vt:lpstr>
      <vt:lpstr>Transitional Protection</vt:lpstr>
      <vt:lpstr>Regulation changes </vt:lpstr>
      <vt:lpstr>Annual Scheme Changes</vt:lpstr>
      <vt:lpstr>Scheme valuation</vt:lpstr>
      <vt:lpstr>Cost cap</vt:lpstr>
      <vt:lpstr>PowerPoint Presentation</vt:lpstr>
      <vt:lpstr>Transitional Protection</vt:lpstr>
      <vt:lpstr>Transitional Protection Communications</vt:lpstr>
      <vt:lpstr>Key messages </vt:lpstr>
      <vt:lpstr>Employer key messages &amp; resources</vt:lpstr>
      <vt:lpstr>April 2022</vt:lpstr>
      <vt:lpstr>Case Studies &amp; Videos</vt:lpstr>
      <vt:lpstr>Monitoring our comms</vt:lpstr>
      <vt:lpstr>Goodwin</vt:lpstr>
      <vt:lpstr>Valuation</vt:lpstr>
      <vt:lpstr>April changes</vt:lpstr>
      <vt:lpstr>What are we looking at now?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Cole, Jo (Capita Experience Pension Solutions)</cp:lastModifiedBy>
  <cp:revision>170</cp:revision>
  <dcterms:created xsi:type="dcterms:W3CDTF">2020-08-28T08:56:08Z</dcterms:created>
  <dcterms:modified xsi:type="dcterms:W3CDTF">2022-03-09T17:07:21Z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