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57" r:id="rId6"/>
    <p:sldId id="258" r:id="rId7"/>
    <p:sldId id="259" r:id="rId8"/>
    <p:sldId id="260" r:id="rId9"/>
    <p:sldId id="261" r:id="rId10"/>
    <p:sldId id="262" r:id="rId11"/>
    <p:sldId id="263" r:id="rId12"/>
    <p:sldId id="264" r:id="rId13"/>
    <p:sldId id="269" r:id="rId14"/>
    <p:sldId id="270" r:id="rId15"/>
    <p:sldId id="271" r:id="rId16"/>
    <p:sldId id="272" r:id="rId17"/>
    <p:sldId id="267" r:id="rId18"/>
    <p:sldId id="268"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77" autoAdjust="0"/>
  </p:normalViewPr>
  <p:slideViewPr>
    <p:cSldViewPr snapToGrid="0">
      <p:cViewPr varScale="1">
        <p:scale>
          <a:sx n="90" d="100"/>
          <a:sy n="90" d="100"/>
        </p:scale>
        <p:origin x="1254" y="78"/>
      </p:cViewPr>
      <p:guideLst/>
    </p:cSldViewPr>
  </p:slideViewPr>
  <p:notesTextViewPr>
    <p:cViewPr>
      <p:scale>
        <a:sx n="3" d="2"/>
        <a:sy n="3" d="2"/>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21/04/2021</a:t>
            </a:fld>
            <a:endParaRPr lang="en-GB" dirty="0"/>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dirty="0"/>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dirty="0"/>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dirty="0"/>
          </a:p>
        </p:txBody>
      </p:sp>
    </p:spTree>
    <p:extLst>
      <p:ext uri="{BB962C8B-B14F-4D97-AF65-F5344CB8AC3E}">
        <p14:creationId xmlns:p14="http://schemas.microsoft.com/office/powerpoint/2010/main" val="327694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A40A0296-A850-45DF-9DF7-F2DAB89D5F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2295"/>
          <a:stretch/>
        </p:blipFill>
        <p:spPr>
          <a:xfrm>
            <a:off x="0" y="0"/>
            <a:ext cx="12192000" cy="6858000"/>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620ACFE5-352D-4BE1-A96C-F05EA53B1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8" name="Content Placeholder 9">
            <a:extLst>
              <a:ext uri="{FF2B5EF4-FFF2-40B4-BE49-F238E27FC236}">
                <a16:creationId xmlns:a16="http://schemas.microsoft.com/office/drawing/2014/main" id="{3200BCDA-1D32-4F6D-8BEC-4EEFD569C903}"/>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5359777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1597757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7C5F4-390B-47DC-AC4D-901261D756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6" name="Picture Placeholder 11">
            <a:extLst>
              <a:ext uri="{FF2B5EF4-FFF2-40B4-BE49-F238E27FC236}">
                <a16:creationId xmlns:a16="http://schemas.microsoft.com/office/drawing/2014/main" id="{FF91EAD9-0717-487E-81B9-27BC5A254101}"/>
              </a:ext>
            </a:extLst>
          </p:cNvPr>
          <p:cNvSpPr>
            <a:spLocks noGrp="1"/>
          </p:cNvSpPr>
          <p:nvPr>
            <p:ph type="pic" sz="quarter" idx="16"/>
          </p:nvPr>
        </p:nvSpPr>
        <p:spPr>
          <a:xfrm>
            <a:off x="6096000" y="1957386"/>
            <a:ext cx="5490000" cy="3427200"/>
          </a:xfrm>
          <a:prstGeom prst="rect">
            <a:avLst/>
          </a:prstGeom>
          <a:noFill/>
        </p:spPr>
        <p:txBody>
          <a:bodyPr/>
          <a:lstStyle/>
          <a:p>
            <a:endParaRPr lang="en-GB" dirty="0"/>
          </a:p>
        </p:txBody>
      </p:sp>
      <p:sp>
        <p:nvSpPr>
          <p:cNvPr id="8" name="Title 1">
            <a:extLst>
              <a:ext uri="{FF2B5EF4-FFF2-40B4-BE49-F238E27FC236}">
                <a16:creationId xmlns:a16="http://schemas.microsoft.com/office/drawing/2014/main" id="{9ECFAA80-906B-4256-98DD-B1DA4F254A20}"/>
              </a:ext>
            </a:extLst>
          </p:cNvPr>
          <p:cNvSpPr>
            <a:spLocks noGrp="1"/>
          </p:cNvSpPr>
          <p:nvPr>
            <p:ph type="title" hasCustomPrompt="1"/>
          </p:nvPr>
        </p:nvSpPr>
        <p:spPr>
          <a:xfrm>
            <a:off x="345993" y="557276"/>
            <a:ext cx="936750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4757C6B5-CADC-4713-A59F-9932CD2287CE}"/>
              </a:ext>
            </a:extLst>
          </p:cNvPr>
          <p:cNvSpPr>
            <a:spLocks noGrp="1"/>
          </p:cNvSpPr>
          <p:nvPr>
            <p:ph sz="quarter" idx="11"/>
          </p:nvPr>
        </p:nvSpPr>
        <p:spPr>
          <a:xfrm>
            <a:off x="354014" y="1271526"/>
            <a:ext cx="4314239"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FF7C443-1FAB-4C78-BD56-916A1A090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30785146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73329A-6675-4E56-9FA7-875264018687}"/>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649F1A4B-72C0-44D4-B237-BD557B9750E9}"/>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C0C2AD57-A8B1-4E18-852B-5ABCD5E21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23767641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grey - lap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5EB2D3-936C-47A7-985A-6F4F204F34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146"/>
          <a:stretch/>
        </p:blipFill>
        <p:spPr>
          <a:xfrm>
            <a:off x="-327260" y="1841796"/>
            <a:ext cx="7009905" cy="4675068"/>
          </a:xfrm>
          <a:prstGeom prst="rect">
            <a:avLst/>
          </a:prstGeom>
          <a:effectLst/>
        </p:spPr>
      </p:pic>
      <p:sp>
        <p:nvSpPr>
          <p:cNvPr id="12" name="Picture Placeholder 11">
            <a:extLst>
              <a:ext uri="{FF2B5EF4-FFF2-40B4-BE49-F238E27FC236}">
                <a16:creationId xmlns:a16="http://schemas.microsoft.com/office/drawing/2014/main" id="{BAD6797B-3120-4F37-8882-711E08BEF6A9}"/>
              </a:ext>
            </a:extLst>
          </p:cNvPr>
          <p:cNvSpPr>
            <a:spLocks noGrp="1"/>
          </p:cNvSpPr>
          <p:nvPr>
            <p:ph type="pic" sz="quarter" idx="16"/>
          </p:nvPr>
        </p:nvSpPr>
        <p:spPr>
          <a:xfrm>
            <a:off x="893364" y="2189746"/>
            <a:ext cx="5202636" cy="3234945"/>
          </a:xfrm>
          <a:prstGeom prst="rect">
            <a:avLst/>
          </a:prstGeom>
          <a:noFill/>
        </p:spPr>
        <p:txBody>
          <a:bodyPr/>
          <a:lstStyle/>
          <a:p>
            <a:endParaRPr lang="en-GB" dirty="0"/>
          </a:p>
        </p:txBody>
      </p:sp>
      <p:sp>
        <p:nvSpPr>
          <p:cNvPr id="8" name="Title 1">
            <a:extLst>
              <a:ext uri="{FF2B5EF4-FFF2-40B4-BE49-F238E27FC236}">
                <a16:creationId xmlns:a16="http://schemas.microsoft.com/office/drawing/2014/main" id="{6AA039C4-D8F5-4098-8BE2-76AFF5A99041}"/>
              </a:ext>
            </a:extLst>
          </p:cNvPr>
          <p:cNvSpPr>
            <a:spLocks noGrp="1"/>
          </p:cNvSpPr>
          <p:nvPr>
            <p:ph type="title" hasCustomPrompt="1"/>
          </p:nvPr>
        </p:nvSpPr>
        <p:spPr>
          <a:xfrm>
            <a:off x="6827023" y="557276"/>
            <a:ext cx="5028092" cy="602987"/>
          </a:xfrm>
        </p:spPr>
        <p:txBody>
          <a:bodyPr anchor="b"/>
          <a:lstStyle>
            <a:lvl1pPr>
              <a:defRPr sz="4000">
                <a:solidFill>
                  <a:srgbClr val="003F72"/>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2E5F9182-5992-41DC-8941-ACBA20691A03}"/>
              </a:ext>
            </a:extLst>
          </p:cNvPr>
          <p:cNvSpPr>
            <a:spLocks noGrp="1"/>
          </p:cNvSpPr>
          <p:nvPr>
            <p:ph sz="quarter" idx="11"/>
          </p:nvPr>
        </p:nvSpPr>
        <p:spPr>
          <a:xfrm>
            <a:off x="6835044"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plate, drawing&#10;&#10;Description automatically generated">
            <a:extLst>
              <a:ext uri="{FF2B5EF4-FFF2-40B4-BE49-F238E27FC236}">
                <a16:creationId xmlns:a16="http://schemas.microsoft.com/office/drawing/2014/main" id="{A9AED033-616E-4754-8931-BF4CEDA29B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31122" y="5678915"/>
            <a:ext cx="1572120" cy="786062"/>
          </a:xfrm>
          <a:prstGeom prst="rect">
            <a:avLst/>
          </a:prstGeom>
        </p:spPr>
      </p:pic>
    </p:spTree>
    <p:extLst>
      <p:ext uri="{BB962C8B-B14F-4D97-AF65-F5344CB8AC3E}">
        <p14:creationId xmlns:p14="http://schemas.microsoft.com/office/powerpoint/2010/main" val="16601213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 Content and ipa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A924E6-2F0C-4851-8027-634CD0FAE8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42" r="34849"/>
          <a:stretch/>
        </p:blipFill>
        <p:spPr>
          <a:xfrm>
            <a:off x="6095999" y="2"/>
            <a:ext cx="6096001" cy="6857998"/>
          </a:xfrm>
          <a:prstGeom prst="rect">
            <a:avLst/>
          </a:prstGeom>
        </p:spPr>
      </p:pic>
      <p:sp>
        <p:nvSpPr>
          <p:cNvPr id="11" name="Title 1">
            <a:extLst>
              <a:ext uri="{FF2B5EF4-FFF2-40B4-BE49-F238E27FC236}">
                <a16:creationId xmlns:a16="http://schemas.microsoft.com/office/drawing/2014/main" id="{98527932-2C83-4B5B-98A1-1444977052E4}"/>
              </a:ext>
            </a:extLst>
          </p:cNvPr>
          <p:cNvSpPr>
            <a:spLocks noGrp="1"/>
          </p:cNvSpPr>
          <p:nvPr>
            <p:ph type="title" hasCustomPrompt="1"/>
          </p:nvPr>
        </p:nvSpPr>
        <p:spPr>
          <a:xfrm>
            <a:off x="345988" y="557276"/>
            <a:ext cx="5028092" cy="602987"/>
          </a:xfrm>
        </p:spPr>
        <p:txBody>
          <a:bodyPr anchor="b"/>
          <a:lstStyle>
            <a:lvl1pPr>
              <a:defRPr sz="4000">
                <a:solidFill>
                  <a:srgbClr val="003F72"/>
                </a:solidFill>
              </a:defRPr>
            </a:lvl1pPr>
          </a:lstStyle>
          <a:p>
            <a:r>
              <a:rPr lang="en-US" dirty="0"/>
              <a:t>Title text</a:t>
            </a:r>
            <a:endParaRPr lang="en-GB" dirty="0"/>
          </a:p>
        </p:txBody>
      </p:sp>
      <p:sp>
        <p:nvSpPr>
          <p:cNvPr id="12" name="Content Placeholder 3">
            <a:extLst>
              <a:ext uri="{FF2B5EF4-FFF2-40B4-BE49-F238E27FC236}">
                <a16:creationId xmlns:a16="http://schemas.microsoft.com/office/drawing/2014/main" id="{0B0FE92A-62FB-4283-8CF4-3D095DE26AD2}"/>
              </a:ext>
            </a:extLst>
          </p:cNvPr>
          <p:cNvSpPr>
            <a:spLocks noGrp="1"/>
          </p:cNvSpPr>
          <p:nvPr>
            <p:ph sz="quarter" idx="11"/>
          </p:nvPr>
        </p:nvSpPr>
        <p:spPr>
          <a:xfrm>
            <a:off x="354009"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11B1A4A8-BC93-4F24-BA77-F36F9ED0C2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5740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ub Content and iphon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CE81B-64CE-4513-B754-7433A2887487}"/>
              </a:ext>
            </a:extLst>
          </p:cNvPr>
          <p:cNvSpPr/>
          <p:nvPr userDrawn="1"/>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5">
            <a:extLst>
              <a:ext uri="{FF2B5EF4-FFF2-40B4-BE49-F238E27FC236}">
                <a16:creationId xmlns:a16="http://schemas.microsoft.com/office/drawing/2014/main" id="{2E1570A4-A6E1-40A5-A54D-785D5EA5C32E}"/>
              </a:ext>
            </a:extLst>
          </p:cNvPr>
          <p:cNvSpPr>
            <a:spLocks noGrp="1"/>
          </p:cNvSpPr>
          <p:nvPr>
            <p:ph type="title"/>
          </p:nvPr>
        </p:nvSpPr>
        <p:spPr>
          <a:xfrm>
            <a:off x="2397774" y="2850199"/>
            <a:ext cx="7396451" cy="578801"/>
          </a:xfrm>
        </p:spPr>
        <p:txBody>
          <a:bodyPr/>
          <a:lstStyle>
            <a:lvl1pPr>
              <a:defRPr>
                <a:solidFill>
                  <a:schemeClr val="bg1"/>
                </a:solidFill>
              </a:defRPr>
            </a:lvl1pPr>
          </a:lstStyle>
          <a:p>
            <a:r>
              <a:rPr lang="en-US" dirty="0"/>
              <a:t>Click to edit Master title style</a:t>
            </a:r>
            <a:endParaRPr lang="en-GB" dirty="0"/>
          </a:p>
        </p:txBody>
      </p:sp>
      <p:pic>
        <p:nvPicPr>
          <p:cNvPr id="5" name="Picture 4" descr="A picture containing drawing, plate&#10;&#10;Description automatically generated">
            <a:extLst>
              <a:ext uri="{FF2B5EF4-FFF2-40B4-BE49-F238E27FC236}">
                <a16:creationId xmlns:a16="http://schemas.microsoft.com/office/drawing/2014/main" id="{3AAB5403-E035-493E-A7E8-91A419E54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53224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758" r:id="rId1"/>
    <p:sldLayoutId id="2147483666" r:id="rId2"/>
    <p:sldLayoutId id="2147483703" r:id="rId3"/>
    <p:sldLayoutId id="2147483733" r:id="rId4"/>
    <p:sldLayoutId id="2147483704" r:id="rId5"/>
    <p:sldLayoutId id="2147483761" r:id="rId6"/>
    <p:sldLayoutId id="2147483708" r:id="rId7"/>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acherspensions.co.uk/-/media/documents/employer/guides/monthly-contributions-reconciliation/mcr_a4_user-guide_full_version.ashx?rev=06f49efffa494b3aab3d30328d6e7dba&amp;hash=4AF3E671F531AB7611E2BEC6987B6A4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teacherspensions.co.uk/-/media/documents/employer/guides/monthly-contributions-reconciliation/mcr_a4_user-guide_full_version.ashx?rev=06f49efffa494b3aab3d30328d6e7dba&amp;hash=4AF3E671F531AB7611E2BEC6987B6A4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acherspensions.co.uk/-/media/documents/employer/guides/monthly-contributions-reconciliation/mcr_a4_user-guide_full_version.ashx?rev=06f49efffa494b3aab3d30328d6e7dba&amp;hash=4AF3E671F531AB7611E2BEC6987B6A4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teacherspensions.co.uk/employers/managing-members/mcr/on-boarding-availability.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teacherspensions.co.uk/employers/managing-members/mcr/forms-and-guides.aspx"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teacherspensions.co.uk/-/media/documents/employer/guides/monthly-contributions-reconciliation/mcr-template-user-instructions.ashx?rev=f18400bfb4414595bfc1792c91bbf0cb&amp;hash=8518DF00C13466503F03D80BD5F3859E" TargetMode="External"/><Relationship Id="rId3" Type="http://schemas.openxmlformats.org/officeDocument/2006/relationships/hyperlink" Target="https://www.teacherspensions.co.uk/employers/managing-members/mcr.aspx" TargetMode="External"/><Relationship Id="rId7" Type="http://schemas.openxmlformats.org/officeDocument/2006/relationships/hyperlink" Target="https://www.teacherspensions.co.uk/-/media/documents/employer/guides/monthly-contributions-reconciliation/mcr_a4_user-guide_full_version.ashx?rev=06f49efffa494b3aab3d30328d6e7dba&amp;hash=4AF3E671F531AB7611E2BEC6987B6A4F"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www.teacherspensions.co.uk/-/media/documents/employer/guides/monthly-contributions-reconciliation/mcr-on-boarding-guide.ashx?rev=75bc4a327b3a496680a0790f74251ce4&amp;hash=21A335CD2BC2A918DF16EE699EEDEC11" TargetMode="External"/><Relationship Id="rId11" Type="http://schemas.openxmlformats.org/officeDocument/2006/relationships/hyperlink" Target="http://mail.teacherspensions.co.uk/In/266033286/0/BT3wvE6aX01X9nJtXYnF_6fIwR9lVCeC/" TargetMode="External"/><Relationship Id="rId5" Type="http://schemas.openxmlformats.org/officeDocument/2006/relationships/hyperlink" Target="https://www.teacherspensions.co.uk/-/media/documents/employer/guides/monthly-contributions-reconciliation/mcr-checklist.ashx?rev=558cdcfd895740a0ab3574843d431275&amp;hash=BA4EAF978D872173E5FE3FA87153DACB" TargetMode="External"/><Relationship Id="rId10" Type="http://schemas.openxmlformats.org/officeDocument/2006/relationships/hyperlink" Target="https://www.teacherspensions.co.uk/employers/resources/employer-help/training/training-videos.aspx" TargetMode="External"/><Relationship Id="rId4" Type="http://schemas.openxmlformats.org/officeDocument/2006/relationships/hyperlink" Target="https://www.teacherspensions.co.uk/-/media/documents/employer/guides/monthly-contributions-reconciliation/mcr-onboarding-form.ashx?rev=8916208d92f04d0290abe9283cf46d42&amp;hash=C466E2EDF38479185809EF0C7E8FFDF6" TargetMode="External"/><Relationship Id="rId9" Type="http://schemas.openxmlformats.org/officeDocument/2006/relationships/hyperlink" Target="https://www.teacherspensions.co.uk/employers/resources/employer-help/training/webinars.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DACF7E-3263-4B81-B7D0-8EF887E65F8B}"/>
              </a:ext>
            </a:extLst>
          </p:cNvPr>
          <p:cNvSpPr>
            <a:spLocks noGrp="1"/>
          </p:cNvSpPr>
          <p:nvPr>
            <p:ph sz="quarter" idx="11"/>
          </p:nvPr>
        </p:nvSpPr>
        <p:spPr>
          <a:xfrm>
            <a:off x="354015" y="4162954"/>
            <a:ext cx="7694832" cy="1914434"/>
          </a:xfrm>
        </p:spPr>
        <p:txBody>
          <a:bodyPr/>
          <a:lstStyle/>
          <a:p>
            <a:r>
              <a:rPr lang="en-GB" dirty="0"/>
              <a:t>Teachers’ Pension Action Forum</a:t>
            </a:r>
          </a:p>
          <a:p>
            <a:r>
              <a:rPr lang="en-GB" dirty="0"/>
              <a:t>MCR update</a:t>
            </a:r>
          </a:p>
        </p:txBody>
      </p:sp>
    </p:spTree>
    <p:extLst>
      <p:ext uri="{BB962C8B-B14F-4D97-AF65-F5344CB8AC3E}">
        <p14:creationId xmlns:p14="http://schemas.microsoft.com/office/powerpoint/2010/main" val="104331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9198-7715-4280-8CBC-FC7F6E637E9B}"/>
              </a:ext>
            </a:extLst>
          </p:cNvPr>
          <p:cNvSpPr>
            <a:spLocks noGrp="1"/>
          </p:cNvSpPr>
          <p:nvPr>
            <p:ph type="title"/>
          </p:nvPr>
        </p:nvSpPr>
        <p:spPr>
          <a:xfrm>
            <a:off x="345993" y="557276"/>
            <a:ext cx="8946863"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DAB83E5C-4C87-4CE0-B3CE-2C147CFE7644}"/>
              </a:ext>
            </a:extLst>
          </p:cNvPr>
          <p:cNvSpPr>
            <a:spLocks noGrp="1"/>
          </p:cNvSpPr>
          <p:nvPr>
            <p:ph sz="quarter" idx="11"/>
          </p:nvPr>
        </p:nvSpPr>
        <p:spPr/>
        <p:txBody>
          <a:bodyPr/>
          <a:lstStyle/>
          <a:p>
            <a:r>
              <a:rPr lang="en-GB" sz="2800" dirty="0">
                <a:latin typeface="trebuchet ms" panose="020B0603020202020204" pitchFamily="34" charset="0"/>
              </a:rPr>
              <a:t>Opening MCR files in Excel continued</a:t>
            </a:r>
          </a:p>
          <a:p>
            <a:r>
              <a:rPr lang="en-GB" dirty="0">
                <a:latin typeface="trebuchet ms" panose="020B0603020202020204" pitchFamily="34" charset="0"/>
              </a:rPr>
              <a:t>To remove the risk of this issue, please make sure to use the ‘Save As’ option when downloading an MCR file we provide to you. Please make sure you don’t use the ‘Open’ option as this will cause the issue.</a:t>
            </a:r>
          </a:p>
          <a:p>
            <a:r>
              <a:rPr lang="en-GB" dirty="0">
                <a:latin typeface="trebuchet ms" panose="020B0603020202020204" pitchFamily="34" charset="0"/>
              </a:rPr>
              <a:t>Once you’ve saved this file to your computer, please use the MCR template import function, then you can edit the file we’ve provided and produce a new output.</a:t>
            </a:r>
            <a:endParaRPr lang="en-GB" b="0" dirty="0">
              <a:latin typeface="trebuchet ms" panose="020B0603020202020204" pitchFamily="34" charset="0"/>
            </a:endParaRPr>
          </a:p>
          <a:p>
            <a:endParaRPr lang="en-GB" dirty="0"/>
          </a:p>
        </p:txBody>
      </p:sp>
    </p:spTree>
    <p:extLst>
      <p:ext uri="{BB962C8B-B14F-4D97-AF65-F5344CB8AC3E}">
        <p14:creationId xmlns:p14="http://schemas.microsoft.com/office/powerpoint/2010/main" val="389184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E162D7-E245-433B-8397-D2711C7C39F9}"/>
              </a:ext>
            </a:extLst>
          </p:cNvPr>
          <p:cNvSpPr>
            <a:spLocks noGrp="1"/>
          </p:cNvSpPr>
          <p:nvPr>
            <p:ph type="title"/>
          </p:nvPr>
        </p:nvSpPr>
        <p:spPr>
          <a:xfrm>
            <a:off x="345993" y="557276"/>
            <a:ext cx="9159514" cy="602987"/>
          </a:xfrm>
        </p:spPr>
        <p:txBody>
          <a:bodyPr/>
          <a:lstStyle/>
          <a:p>
            <a:r>
              <a:rPr lang="en-GB" dirty="0"/>
              <a:t>Common errors during on-boarding</a:t>
            </a:r>
          </a:p>
        </p:txBody>
      </p:sp>
      <p:sp>
        <p:nvSpPr>
          <p:cNvPr id="5" name="Content Placeholder 2">
            <a:extLst>
              <a:ext uri="{FF2B5EF4-FFF2-40B4-BE49-F238E27FC236}">
                <a16:creationId xmlns:a16="http://schemas.microsoft.com/office/drawing/2014/main" id="{39CD0236-B417-4DD6-AFA3-F2B1D64F3723}"/>
              </a:ext>
            </a:extLst>
          </p:cNvPr>
          <p:cNvSpPr>
            <a:spLocks noGrp="1"/>
          </p:cNvSpPr>
          <p:nvPr>
            <p:ph sz="quarter" idx="11"/>
          </p:nvPr>
        </p:nvSpPr>
        <p:spPr>
          <a:xfrm>
            <a:off x="354014" y="1271526"/>
            <a:ext cx="10707687" cy="4572000"/>
          </a:xfrm>
        </p:spPr>
        <p:txBody>
          <a:bodyPr/>
          <a:lstStyle/>
          <a:p>
            <a:r>
              <a:rPr lang="en-GB" sz="2800" dirty="0"/>
              <a:t>‘Enrolment type’ field population</a:t>
            </a:r>
          </a:p>
          <a:p>
            <a:r>
              <a:rPr lang="en-GB" dirty="0"/>
              <a:t>The ‘enrolment type’ field has been introduced to MCR to allow for automatic and contractual enrolments to be provided in a simpler way. Previously, this was completed using the enrolment template, which is a separate process.</a:t>
            </a:r>
          </a:p>
          <a:p>
            <a:r>
              <a:rPr lang="en-GB" dirty="0"/>
              <a:t>We’ve noticed some of you have been providing enrolments for members who’ve not been automatically or contractually enrolled and, in some cases, provided enrolments for all members in a submission.</a:t>
            </a:r>
          </a:p>
          <a:p>
            <a:r>
              <a:rPr lang="en-GB" dirty="0"/>
              <a:t>This causes issues, as you may have members who’ve opted-out of the Scheme and this “re-enrolment” means we now expect pension contributions to be provided.</a:t>
            </a:r>
          </a:p>
          <a:p>
            <a:r>
              <a:rPr lang="en-GB" dirty="0"/>
              <a:t>Please ensure that you only provide ‘AUTO’ for automatic or ‘CONT’ for contractual enrolments if the member is enrolling on the start date for the service row.</a:t>
            </a:r>
          </a:p>
          <a:p>
            <a:r>
              <a:rPr lang="en-GB" dirty="0"/>
              <a:t>If they’re not enrolling on this date, please leave the enrolment type field blank.</a:t>
            </a:r>
          </a:p>
          <a:p>
            <a:endParaRPr lang="en-GB" dirty="0"/>
          </a:p>
        </p:txBody>
      </p:sp>
    </p:spTree>
    <p:extLst>
      <p:ext uri="{BB962C8B-B14F-4D97-AF65-F5344CB8AC3E}">
        <p14:creationId xmlns:p14="http://schemas.microsoft.com/office/powerpoint/2010/main" val="167492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D9B59A-5AB2-4320-AB02-42A4DCAF120E}"/>
              </a:ext>
            </a:extLst>
          </p:cNvPr>
          <p:cNvSpPr>
            <a:spLocks noGrp="1"/>
          </p:cNvSpPr>
          <p:nvPr>
            <p:ph type="title"/>
          </p:nvPr>
        </p:nvSpPr>
        <p:spPr>
          <a:xfrm>
            <a:off x="345992" y="557276"/>
            <a:ext cx="8798007" cy="602987"/>
          </a:xfrm>
        </p:spPr>
        <p:txBody>
          <a:bodyPr/>
          <a:lstStyle/>
          <a:p>
            <a:r>
              <a:rPr lang="en-GB" dirty="0"/>
              <a:t>Common errors during on-boarding</a:t>
            </a:r>
          </a:p>
        </p:txBody>
      </p:sp>
      <p:sp>
        <p:nvSpPr>
          <p:cNvPr id="7" name="Content Placeholder 2">
            <a:extLst>
              <a:ext uri="{FF2B5EF4-FFF2-40B4-BE49-F238E27FC236}">
                <a16:creationId xmlns:a16="http://schemas.microsoft.com/office/drawing/2014/main" id="{89E59FF3-4669-4326-9F42-820706338E11}"/>
              </a:ext>
            </a:extLst>
          </p:cNvPr>
          <p:cNvSpPr>
            <a:spLocks noGrp="1"/>
          </p:cNvSpPr>
          <p:nvPr>
            <p:ph sz="quarter" idx="11"/>
          </p:nvPr>
        </p:nvSpPr>
        <p:spPr>
          <a:xfrm>
            <a:off x="354014" y="1271526"/>
            <a:ext cx="10707687" cy="4572000"/>
          </a:xfrm>
        </p:spPr>
        <p:txBody>
          <a:bodyPr/>
          <a:lstStyle/>
          <a:p>
            <a:r>
              <a:rPr lang="en-GB" sz="2800" dirty="0"/>
              <a:t>Contribution calculation methods</a:t>
            </a:r>
          </a:p>
          <a:p>
            <a:r>
              <a:rPr lang="en-GB" dirty="0"/>
              <a:t>We require a member’s contribution tier (only provide for members who are not on family or occupation sick leave, or who haven’t opted-out) to be determined based on the annualised pensionable pay paid in the pay period, excluding backdated pay and overtime.</a:t>
            </a:r>
          </a:p>
          <a:p>
            <a:r>
              <a:rPr lang="en-GB" dirty="0"/>
              <a:t>This tier must then be applied to the pensionable pay paid in the pay period, plus any relating to backdated pay or overtime.</a:t>
            </a:r>
          </a:p>
          <a:p>
            <a:r>
              <a:rPr lang="en-GB" dirty="0"/>
              <a:t>We’ve seen that some submissions haven’t used this rule when applying the contribution tier, for example, where the member’s annual salary rate has been used to determine the tier.</a:t>
            </a:r>
          </a:p>
          <a:p>
            <a:endParaRPr lang="en-GB" dirty="0"/>
          </a:p>
        </p:txBody>
      </p:sp>
    </p:spTree>
    <p:extLst>
      <p:ext uri="{BB962C8B-B14F-4D97-AF65-F5344CB8AC3E}">
        <p14:creationId xmlns:p14="http://schemas.microsoft.com/office/powerpoint/2010/main" val="254632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2382-EE07-4734-913C-E1FEC55DB0DF}"/>
              </a:ext>
            </a:extLst>
          </p:cNvPr>
          <p:cNvSpPr>
            <a:spLocks noGrp="1"/>
          </p:cNvSpPr>
          <p:nvPr>
            <p:ph type="title"/>
          </p:nvPr>
        </p:nvSpPr>
        <p:spPr>
          <a:xfrm>
            <a:off x="345993" y="557276"/>
            <a:ext cx="8808640"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672D6756-EABA-4434-98CA-6F240C934957}"/>
              </a:ext>
            </a:extLst>
          </p:cNvPr>
          <p:cNvSpPr>
            <a:spLocks noGrp="1"/>
          </p:cNvSpPr>
          <p:nvPr>
            <p:ph sz="quarter" idx="11"/>
          </p:nvPr>
        </p:nvSpPr>
        <p:spPr/>
        <p:txBody>
          <a:bodyPr/>
          <a:lstStyle/>
          <a:p>
            <a:r>
              <a:rPr lang="en-GB" sz="2800" dirty="0"/>
              <a:t>Contribution calculation methods</a:t>
            </a:r>
          </a:p>
          <a:p>
            <a:r>
              <a:rPr lang="en-GB" dirty="0"/>
              <a:t>This has implications for some members, such as if they’re mid-month starters or leavers, as they may be paying a high contribution tier than necessary.</a:t>
            </a:r>
          </a:p>
          <a:p>
            <a:r>
              <a:rPr lang="en-GB" dirty="0"/>
              <a:t>Please ensure you read the </a:t>
            </a:r>
            <a:r>
              <a:rPr lang="en-GB" dirty="0">
                <a:hlinkClick r:id="rId2"/>
              </a:rPr>
              <a:t>MCR User Guide </a:t>
            </a:r>
            <a:r>
              <a:rPr lang="en-GB" dirty="0"/>
              <a:t>to ensure you’re deducting contributions correctly before making these deductions to your members.</a:t>
            </a:r>
          </a:p>
          <a:p>
            <a:endParaRPr lang="en-GB" dirty="0"/>
          </a:p>
        </p:txBody>
      </p:sp>
    </p:spTree>
    <p:extLst>
      <p:ext uri="{BB962C8B-B14F-4D97-AF65-F5344CB8AC3E}">
        <p14:creationId xmlns:p14="http://schemas.microsoft.com/office/powerpoint/2010/main" val="344824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4657-24A2-450E-BC2B-D4933F28CF1F}"/>
              </a:ext>
            </a:extLst>
          </p:cNvPr>
          <p:cNvSpPr>
            <a:spLocks noGrp="1"/>
          </p:cNvSpPr>
          <p:nvPr>
            <p:ph type="title"/>
          </p:nvPr>
        </p:nvSpPr>
        <p:spPr>
          <a:xfrm>
            <a:off x="345993" y="557276"/>
            <a:ext cx="8659784"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F38BF3B5-546D-459F-8EF4-CCCB545689D4}"/>
              </a:ext>
            </a:extLst>
          </p:cNvPr>
          <p:cNvSpPr>
            <a:spLocks noGrp="1"/>
          </p:cNvSpPr>
          <p:nvPr>
            <p:ph sz="quarter" idx="11"/>
          </p:nvPr>
        </p:nvSpPr>
        <p:spPr/>
        <p:txBody>
          <a:bodyPr/>
          <a:lstStyle/>
          <a:p>
            <a:r>
              <a:rPr lang="en-GB" sz="2800" dirty="0"/>
              <a:t>Reporting Backdated Pay Awards</a:t>
            </a:r>
          </a:p>
          <a:p>
            <a:r>
              <a:rPr lang="en-GB" dirty="0"/>
              <a:t>We’ve identified during the on-boarding period, that people have found the reporting of backdated pay awards via MCR challenging. </a:t>
            </a:r>
          </a:p>
          <a:p>
            <a:r>
              <a:rPr lang="en-GB" dirty="0"/>
              <a:t>To clarify, a backdated pay award is where a salary increase is awarded and is back dated to an earlier date. For example, you receive confirmation of a 2% pay increase for all teachers in your schools in November, which has been backed to 1</a:t>
            </a:r>
            <a:r>
              <a:rPr lang="en-GB" baseline="30000" dirty="0"/>
              <a:t>st</a:t>
            </a:r>
            <a:r>
              <a:rPr lang="en-GB" dirty="0"/>
              <a:t> September.</a:t>
            </a:r>
          </a:p>
          <a:p>
            <a:r>
              <a:rPr lang="en-GB" dirty="0"/>
              <a:t>When this occurs, we require service updates to be provided for the period the pay award relates to ensure the correct full-time salary (and part-time earnings if applicable) are recorded for the purposes of the member pension calculation, AND the additional contributions are taken using the correct calculation method for the arrears paid relating to that pay award. </a:t>
            </a:r>
          </a:p>
          <a:p>
            <a:endParaRPr lang="en-GB" dirty="0"/>
          </a:p>
        </p:txBody>
      </p:sp>
    </p:spTree>
    <p:extLst>
      <p:ext uri="{BB962C8B-B14F-4D97-AF65-F5344CB8AC3E}">
        <p14:creationId xmlns:p14="http://schemas.microsoft.com/office/powerpoint/2010/main" val="48520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BB39-CF57-41EB-884A-47FC2C97EF94}"/>
              </a:ext>
            </a:extLst>
          </p:cNvPr>
          <p:cNvSpPr>
            <a:spLocks noGrp="1"/>
          </p:cNvSpPr>
          <p:nvPr>
            <p:ph type="title"/>
          </p:nvPr>
        </p:nvSpPr>
        <p:spPr>
          <a:xfrm>
            <a:off x="345993" y="557276"/>
            <a:ext cx="8447133"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A36E504F-F58A-46EF-BBEF-CFC53ABEA8BC}"/>
              </a:ext>
            </a:extLst>
          </p:cNvPr>
          <p:cNvSpPr>
            <a:spLocks noGrp="1"/>
          </p:cNvSpPr>
          <p:nvPr>
            <p:ph sz="quarter" idx="11"/>
          </p:nvPr>
        </p:nvSpPr>
        <p:spPr/>
        <p:txBody>
          <a:bodyPr/>
          <a:lstStyle/>
          <a:p>
            <a:r>
              <a:rPr lang="en-GB" sz="2800" dirty="0"/>
              <a:t>Reporting Backdated Pay Awards continued</a:t>
            </a:r>
          </a:p>
          <a:p>
            <a:r>
              <a:rPr lang="en-GB" dirty="0"/>
              <a:t>Both of these MUST be done as part of your MCR submission following the pay award is processed to ensure no errors are identified. During on-boarding so far, a large number of errors have been generated as one or both of these requirements have not been followed correctly. </a:t>
            </a:r>
          </a:p>
          <a:p>
            <a:r>
              <a:rPr lang="en-GB" dirty="0"/>
              <a:t>An example of how we expect the service to be recorded and the contribution calculation to be performed can be found the </a:t>
            </a:r>
            <a:r>
              <a:rPr lang="en-GB" dirty="0">
                <a:hlinkClick r:id="rId2"/>
              </a:rPr>
              <a:t>MCR User Guide </a:t>
            </a:r>
            <a:r>
              <a:rPr lang="en-GB" dirty="0"/>
              <a:t>with additional bespoke content being created to provide further guidance.</a:t>
            </a:r>
          </a:p>
          <a:p>
            <a:endParaRPr lang="en-GB" dirty="0"/>
          </a:p>
        </p:txBody>
      </p:sp>
    </p:spTree>
    <p:extLst>
      <p:ext uri="{BB962C8B-B14F-4D97-AF65-F5344CB8AC3E}">
        <p14:creationId xmlns:p14="http://schemas.microsoft.com/office/powerpoint/2010/main" val="237650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9782-9149-4BB6-9EE3-3A8773699226}"/>
              </a:ext>
            </a:extLst>
          </p:cNvPr>
          <p:cNvSpPr>
            <a:spLocks noGrp="1"/>
          </p:cNvSpPr>
          <p:nvPr>
            <p:ph type="title"/>
          </p:nvPr>
        </p:nvSpPr>
        <p:spPr>
          <a:xfrm>
            <a:off x="345993" y="557276"/>
            <a:ext cx="8489663"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F59562B7-606E-4FDA-BA79-745E28CE0F5F}"/>
              </a:ext>
            </a:extLst>
          </p:cNvPr>
          <p:cNvSpPr>
            <a:spLocks noGrp="1"/>
          </p:cNvSpPr>
          <p:nvPr>
            <p:ph sz="quarter" idx="11"/>
          </p:nvPr>
        </p:nvSpPr>
        <p:spPr/>
        <p:txBody>
          <a:bodyPr/>
          <a:lstStyle/>
          <a:p>
            <a:r>
              <a:rPr lang="en-GB" sz="2800" dirty="0"/>
              <a:t>Re-uploading error files</a:t>
            </a:r>
          </a:p>
          <a:p>
            <a:r>
              <a:rPr lang="en-GB" dirty="0"/>
              <a:t>Two types of error file can be produced from an MCR submission: ‘warning files’; and ‘stop files’.</a:t>
            </a:r>
          </a:p>
          <a:p>
            <a:r>
              <a:rPr lang="en-GB" dirty="0"/>
              <a:t>Both files can be imported into the MCR template for updates and changes to be made.</a:t>
            </a:r>
          </a:p>
          <a:p>
            <a:r>
              <a:rPr lang="en-GB" dirty="0"/>
              <a:t>We’ve seen that some of you have tried to update these files and upload them without importing them into the MCR template.</a:t>
            </a:r>
          </a:p>
          <a:p>
            <a:r>
              <a:rPr lang="en-GB" dirty="0"/>
              <a:t>This is a change compared to the prior Monthly Data Collection (MDC) process, where you could previously edit this file and re-upload.</a:t>
            </a:r>
          </a:p>
          <a:p>
            <a:r>
              <a:rPr lang="en-GB" dirty="0"/>
              <a:t>Please make sure to import these error files into the MCR template and identify the relevant corrections from this. We’d then expect the relevant error corrections to be added to you next MCR submission.</a:t>
            </a:r>
          </a:p>
          <a:p>
            <a:r>
              <a:rPr lang="en-GB" dirty="0"/>
              <a:t>Full details can be found on this process in the </a:t>
            </a:r>
            <a:r>
              <a:rPr lang="en-GB" dirty="0">
                <a:hlinkClick r:id="rId2"/>
              </a:rPr>
              <a:t>MCR User Guide</a:t>
            </a:r>
            <a:r>
              <a:rPr lang="en-GB" dirty="0"/>
              <a:t>.</a:t>
            </a:r>
          </a:p>
          <a:p>
            <a:endParaRPr lang="en-GB" dirty="0"/>
          </a:p>
        </p:txBody>
      </p:sp>
    </p:spTree>
    <p:extLst>
      <p:ext uri="{BB962C8B-B14F-4D97-AF65-F5344CB8AC3E}">
        <p14:creationId xmlns:p14="http://schemas.microsoft.com/office/powerpoint/2010/main" val="158702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0C41-C5E4-44CC-959F-791468BD6EDA}"/>
              </a:ext>
            </a:extLst>
          </p:cNvPr>
          <p:cNvSpPr>
            <a:spLocks noGrp="1"/>
          </p:cNvSpPr>
          <p:nvPr>
            <p:ph type="title"/>
          </p:nvPr>
        </p:nvSpPr>
        <p:spPr>
          <a:xfrm>
            <a:off x="4195496" y="2850199"/>
            <a:ext cx="3801007" cy="578801"/>
          </a:xfrm>
        </p:spPr>
        <p:txBody>
          <a:bodyPr/>
          <a:lstStyle/>
          <a:p>
            <a:r>
              <a:rPr lang="en-GB" dirty="0"/>
              <a:t>Any questions?</a:t>
            </a:r>
          </a:p>
        </p:txBody>
      </p:sp>
    </p:spTree>
    <p:extLst>
      <p:ext uri="{BB962C8B-B14F-4D97-AF65-F5344CB8AC3E}">
        <p14:creationId xmlns:p14="http://schemas.microsoft.com/office/powerpoint/2010/main" val="421687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165C-D6A6-4F51-A524-78114D2B2B81}"/>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E0823A52-8013-4C78-98F7-80628C9524BA}"/>
              </a:ext>
            </a:extLst>
          </p:cNvPr>
          <p:cNvSpPr>
            <a:spLocks noGrp="1"/>
          </p:cNvSpPr>
          <p:nvPr>
            <p:ph sz="quarter" idx="11"/>
          </p:nvPr>
        </p:nvSpPr>
        <p:spPr/>
        <p:txBody>
          <a:bodyPr/>
          <a:lstStyle/>
          <a:p>
            <a:pPr marL="457200" lvl="4" indent="-457200">
              <a:spcBef>
                <a:spcPts val="1800"/>
              </a:spcBef>
              <a:buClr>
                <a:schemeClr val="tx1">
                  <a:lumMod val="95000"/>
                </a:schemeClr>
              </a:buClr>
            </a:pPr>
            <a:r>
              <a:rPr lang="en-GB" sz="2000" b="1" dirty="0"/>
              <a:t>MCR on-boarding update</a:t>
            </a:r>
          </a:p>
          <a:p>
            <a:pPr marL="457200" lvl="4" indent="-457200">
              <a:spcBef>
                <a:spcPts val="1800"/>
              </a:spcBef>
              <a:buClr>
                <a:schemeClr val="tx1">
                  <a:lumMod val="95000"/>
                </a:schemeClr>
              </a:buClr>
            </a:pPr>
            <a:r>
              <a:rPr lang="en-GB" sz="2000" b="1" dirty="0"/>
              <a:t>How to on-board to MCR</a:t>
            </a:r>
          </a:p>
          <a:p>
            <a:pPr marL="457200" lvl="4" indent="-457200">
              <a:spcBef>
                <a:spcPts val="1800"/>
              </a:spcBef>
              <a:buClr>
                <a:schemeClr val="tx1">
                  <a:lumMod val="95000"/>
                </a:schemeClr>
              </a:buClr>
            </a:pPr>
            <a:r>
              <a:rPr lang="en-GB" sz="2000" b="1" dirty="0"/>
              <a:t>MCR learning materials and training</a:t>
            </a:r>
          </a:p>
          <a:p>
            <a:pPr marL="457200" lvl="4" indent="-457200">
              <a:spcBef>
                <a:spcPts val="1800"/>
              </a:spcBef>
              <a:buClr>
                <a:schemeClr val="tx1">
                  <a:lumMod val="95000"/>
                </a:schemeClr>
              </a:buClr>
            </a:pPr>
            <a:r>
              <a:rPr lang="en-GB" sz="2000" b="1" dirty="0"/>
              <a:t>Common errors during on-boarding</a:t>
            </a:r>
          </a:p>
          <a:p>
            <a:pPr marL="457200" lvl="4" indent="-457200">
              <a:spcBef>
                <a:spcPts val="1800"/>
              </a:spcBef>
              <a:buClr>
                <a:schemeClr val="tx1">
                  <a:lumMod val="95000"/>
                </a:schemeClr>
              </a:buClr>
            </a:pPr>
            <a:r>
              <a:rPr lang="en-GB" sz="2000" b="1" dirty="0"/>
              <a:t>Q&amp;A</a:t>
            </a:r>
          </a:p>
          <a:p>
            <a:endParaRPr lang="en-GB" dirty="0"/>
          </a:p>
        </p:txBody>
      </p:sp>
    </p:spTree>
    <p:extLst>
      <p:ext uri="{BB962C8B-B14F-4D97-AF65-F5344CB8AC3E}">
        <p14:creationId xmlns:p14="http://schemas.microsoft.com/office/powerpoint/2010/main" val="174178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8C78-5F58-40EF-BA70-3A47CB958C29}"/>
              </a:ext>
            </a:extLst>
          </p:cNvPr>
          <p:cNvSpPr>
            <a:spLocks noGrp="1"/>
          </p:cNvSpPr>
          <p:nvPr>
            <p:ph type="title"/>
          </p:nvPr>
        </p:nvSpPr>
        <p:spPr>
          <a:xfrm>
            <a:off x="345993" y="557276"/>
            <a:ext cx="7011737" cy="602987"/>
          </a:xfrm>
        </p:spPr>
        <p:txBody>
          <a:bodyPr/>
          <a:lstStyle/>
          <a:p>
            <a:r>
              <a:rPr lang="en-GB" dirty="0"/>
              <a:t>MCR on-boarding update</a:t>
            </a:r>
          </a:p>
        </p:txBody>
      </p:sp>
      <p:sp>
        <p:nvSpPr>
          <p:cNvPr id="3" name="Content Placeholder 2">
            <a:extLst>
              <a:ext uri="{FF2B5EF4-FFF2-40B4-BE49-F238E27FC236}">
                <a16:creationId xmlns:a16="http://schemas.microsoft.com/office/drawing/2014/main" id="{C9AAE871-482A-41EE-B053-C155DEFC1268}"/>
              </a:ext>
            </a:extLst>
          </p:cNvPr>
          <p:cNvSpPr>
            <a:spLocks noGrp="1"/>
          </p:cNvSpPr>
          <p:nvPr>
            <p:ph sz="quarter" idx="11"/>
          </p:nvPr>
        </p:nvSpPr>
        <p:spPr/>
        <p:txBody>
          <a:bodyPr/>
          <a:lstStyle/>
          <a:p>
            <a:r>
              <a:rPr lang="en-GB" dirty="0"/>
              <a:t>MCR on-boarding commenced in July 2020. </a:t>
            </a:r>
          </a:p>
          <a:p>
            <a:r>
              <a:rPr lang="en-GB" dirty="0"/>
              <a:t>The first three months were limited to certain employers to trial the new solution.</a:t>
            </a:r>
          </a:p>
          <a:p>
            <a:r>
              <a:rPr lang="en-GB" dirty="0"/>
              <a:t>This trial provided assurance that the solution was working as intended and we commenced with full on-boarding from October 2020.</a:t>
            </a:r>
          </a:p>
          <a:p>
            <a:r>
              <a:rPr lang="en-GB" dirty="0"/>
              <a:t>To date we have on-boarded 688 employers with a further 1,620 providing a future     on-boarding date.</a:t>
            </a:r>
          </a:p>
          <a:p>
            <a:endParaRPr lang="en-GB" dirty="0"/>
          </a:p>
          <a:p>
            <a:endParaRPr lang="en-GB" dirty="0"/>
          </a:p>
          <a:p>
            <a:endParaRPr lang="en-GB" sz="1800" dirty="0"/>
          </a:p>
          <a:p>
            <a:endParaRPr lang="en-GB" sz="1800" dirty="0"/>
          </a:p>
          <a:p>
            <a:endParaRPr lang="en-GB" dirty="0"/>
          </a:p>
        </p:txBody>
      </p:sp>
    </p:spTree>
    <p:extLst>
      <p:ext uri="{BB962C8B-B14F-4D97-AF65-F5344CB8AC3E}">
        <p14:creationId xmlns:p14="http://schemas.microsoft.com/office/powerpoint/2010/main" val="347329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10;&#10;Description automatically generated">
            <a:extLst>
              <a:ext uri="{FF2B5EF4-FFF2-40B4-BE49-F238E27FC236}">
                <a16:creationId xmlns:a16="http://schemas.microsoft.com/office/drawing/2014/main" id="{E6FDE621-3B58-4DF1-9180-D863F8EC1C7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21" r="1621"/>
          <a:stretch>
            <a:fillRect/>
          </a:stretch>
        </p:blipFill>
        <p:spPr/>
      </p:pic>
      <p:sp>
        <p:nvSpPr>
          <p:cNvPr id="3" name="Title 2">
            <a:extLst>
              <a:ext uri="{FF2B5EF4-FFF2-40B4-BE49-F238E27FC236}">
                <a16:creationId xmlns:a16="http://schemas.microsoft.com/office/drawing/2014/main" id="{CAE82A1D-50AB-4A79-AD72-CCCE27359A1C}"/>
              </a:ext>
            </a:extLst>
          </p:cNvPr>
          <p:cNvSpPr>
            <a:spLocks noGrp="1"/>
          </p:cNvSpPr>
          <p:nvPr>
            <p:ph type="title"/>
          </p:nvPr>
        </p:nvSpPr>
        <p:spPr/>
        <p:txBody>
          <a:bodyPr/>
          <a:lstStyle/>
          <a:p>
            <a:r>
              <a:rPr lang="en-GB" dirty="0"/>
              <a:t>MCR on-boarding update (continued)</a:t>
            </a:r>
          </a:p>
        </p:txBody>
      </p:sp>
      <p:sp>
        <p:nvSpPr>
          <p:cNvPr id="4" name="Content Placeholder 3">
            <a:extLst>
              <a:ext uri="{FF2B5EF4-FFF2-40B4-BE49-F238E27FC236}">
                <a16:creationId xmlns:a16="http://schemas.microsoft.com/office/drawing/2014/main" id="{71EF3313-F56E-4ADB-9D21-90E38A838861}"/>
              </a:ext>
            </a:extLst>
          </p:cNvPr>
          <p:cNvSpPr>
            <a:spLocks noGrp="1"/>
          </p:cNvSpPr>
          <p:nvPr>
            <p:ph sz="quarter" idx="11"/>
          </p:nvPr>
        </p:nvSpPr>
        <p:spPr/>
        <p:txBody>
          <a:bodyPr/>
          <a:lstStyle/>
          <a:p>
            <a:r>
              <a:rPr lang="en-GB" dirty="0"/>
              <a:t>Successes</a:t>
            </a:r>
          </a:p>
          <a:p>
            <a:pPr marL="285750" indent="-285750">
              <a:spcBef>
                <a:spcPts val="600"/>
              </a:spcBef>
              <a:buFont typeface="Arial" panose="020B0604020202020204" pitchFamily="34" charset="0"/>
              <a:buChar char="•"/>
            </a:pPr>
            <a:r>
              <a:rPr lang="en-GB" dirty="0"/>
              <a:t>MCR Solution</a:t>
            </a:r>
          </a:p>
          <a:p>
            <a:pPr marL="285750" indent="-285750">
              <a:spcBef>
                <a:spcPts val="600"/>
              </a:spcBef>
              <a:buFont typeface="Arial" panose="020B0604020202020204" pitchFamily="34" charset="0"/>
              <a:buChar char="•"/>
            </a:pPr>
            <a:r>
              <a:rPr lang="en-GB" dirty="0"/>
              <a:t>Employer engagement</a:t>
            </a:r>
          </a:p>
          <a:p>
            <a:pPr marL="285750" indent="-285750">
              <a:spcBef>
                <a:spcPts val="600"/>
              </a:spcBef>
              <a:buFont typeface="Arial" panose="020B0604020202020204" pitchFamily="34" charset="0"/>
              <a:buChar char="•"/>
            </a:pPr>
            <a:r>
              <a:rPr lang="en-GB" dirty="0"/>
              <a:t>Improvements in data quality.</a:t>
            </a:r>
          </a:p>
          <a:p>
            <a:r>
              <a:rPr lang="en-GB" sz="2000" dirty="0"/>
              <a:t>Challenges</a:t>
            </a:r>
            <a:endParaRPr lang="en-GB" dirty="0"/>
          </a:p>
          <a:p>
            <a:pPr marL="285750" indent="-285750">
              <a:spcBef>
                <a:spcPts val="600"/>
              </a:spcBef>
              <a:buFont typeface="Arial" panose="020B0604020202020204" pitchFamily="34" charset="0"/>
              <a:buChar char="•"/>
            </a:pPr>
            <a:r>
              <a:rPr lang="en-GB" dirty="0"/>
              <a:t>Employer and provider preparedness</a:t>
            </a:r>
          </a:p>
          <a:p>
            <a:pPr marL="285750" indent="-285750">
              <a:spcBef>
                <a:spcPts val="600"/>
              </a:spcBef>
              <a:buFont typeface="Arial" panose="020B0604020202020204" pitchFamily="34" charset="0"/>
              <a:buChar char="•"/>
            </a:pPr>
            <a:r>
              <a:rPr lang="en-GB" dirty="0"/>
              <a:t>Unexpected error rates</a:t>
            </a:r>
          </a:p>
          <a:p>
            <a:pPr marL="285750" indent="-285750">
              <a:spcBef>
                <a:spcPts val="600"/>
              </a:spcBef>
              <a:buFont typeface="Arial" panose="020B0604020202020204" pitchFamily="34" charset="0"/>
              <a:buChar char="•"/>
            </a:pPr>
            <a:r>
              <a:rPr lang="en-GB" dirty="0"/>
              <a:t>Complexity of guidance.</a:t>
            </a:r>
          </a:p>
          <a:p>
            <a:r>
              <a:rPr lang="en-GB" sz="2000" dirty="0"/>
              <a:t>Next Steps</a:t>
            </a:r>
            <a:endParaRPr lang="en-GB" dirty="0"/>
          </a:p>
          <a:p>
            <a:pPr marL="285750" indent="-285750">
              <a:spcBef>
                <a:spcPts val="600"/>
              </a:spcBef>
              <a:buFont typeface="Arial" panose="020B0604020202020204" pitchFamily="34" charset="0"/>
              <a:buChar char="•"/>
            </a:pPr>
            <a:r>
              <a:rPr lang="en-GB" dirty="0"/>
              <a:t>Implement solution improvements </a:t>
            </a:r>
          </a:p>
          <a:p>
            <a:pPr marL="285750" indent="-285750">
              <a:spcBef>
                <a:spcPts val="600"/>
              </a:spcBef>
              <a:buFont typeface="Arial" panose="020B0604020202020204" pitchFamily="34" charset="0"/>
              <a:buChar char="•"/>
            </a:pPr>
            <a:r>
              <a:rPr lang="en-GB" dirty="0"/>
              <a:t>Continue to improve guidance and training.</a:t>
            </a:r>
          </a:p>
          <a:p>
            <a:endParaRPr lang="en-GB" dirty="0"/>
          </a:p>
          <a:p>
            <a:endParaRPr lang="en-GB" dirty="0"/>
          </a:p>
          <a:p>
            <a:endParaRPr lang="en-GB" dirty="0"/>
          </a:p>
        </p:txBody>
      </p:sp>
    </p:spTree>
    <p:extLst>
      <p:ext uri="{BB962C8B-B14F-4D97-AF65-F5344CB8AC3E}">
        <p14:creationId xmlns:p14="http://schemas.microsoft.com/office/powerpoint/2010/main" val="334039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text&#10;&#10;Description automatically generated">
            <a:extLst>
              <a:ext uri="{FF2B5EF4-FFF2-40B4-BE49-F238E27FC236}">
                <a16:creationId xmlns:a16="http://schemas.microsoft.com/office/drawing/2014/main" id="{6842FABF-3B4D-42CF-B5C8-FB34A209355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31" r="1431"/>
          <a:stretch>
            <a:fillRect/>
          </a:stretch>
        </p:blipFill>
        <p:spPr/>
      </p:pic>
      <p:sp>
        <p:nvSpPr>
          <p:cNvPr id="7" name="Title 2">
            <a:extLst>
              <a:ext uri="{FF2B5EF4-FFF2-40B4-BE49-F238E27FC236}">
                <a16:creationId xmlns:a16="http://schemas.microsoft.com/office/drawing/2014/main" id="{8E75E787-4F53-406C-8209-E1DD1EF75173}"/>
              </a:ext>
            </a:extLst>
          </p:cNvPr>
          <p:cNvSpPr>
            <a:spLocks noGrp="1"/>
          </p:cNvSpPr>
          <p:nvPr>
            <p:ph type="title"/>
          </p:nvPr>
        </p:nvSpPr>
        <p:spPr>
          <a:xfrm>
            <a:off x="345993" y="557276"/>
            <a:ext cx="9367502" cy="602987"/>
          </a:xfrm>
        </p:spPr>
        <p:txBody>
          <a:bodyPr/>
          <a:lstStyle/>
          <a:p>
            <a:r>
              <a:rPr lang="en-GB" dirty="0"/>
              <a:t>How to on-board to MCR</a:t>
            </a:r>
          </a:p>
        </p:txBody>
      </p:sp>
      <p:sp>
        <p:nvSpPr>
          <p:cNvPr id="8" name="Content Placeholder 2">
            <a:extLst>
              <a:ext uri="{FF2B5EF4-FFF2-40B4-BE49-F238E27FC236}">
                <a16:creationId xmlns:a16="http://schemas.microsoft.com/office/drawing/2014/main" id="{BBEA9500-5FB7-4114-B9D4-F1EE4036B7D6}"/>
              </a:ext>
            </a:extLst>
          </p:cNvPr>
          <p:cNvSpPr>
            <a:spLocks noGrp="1"/>
          </p:cNvSpPr>
          <p:nvPr>
            <p:ph sz="quarter" idx="11"/>
          </p:nvPr>
        </p:nvSpPr>
        <p:spPr>
          <a:xfrm>
            <a:off x="6835046" y="1271526"/>
            <a:ext cx="5020070" cy="4572000"/>
          </a:xfrm>
        </p:spPr>
        <p:txBody>
          <a:bodyPr/>
          <a:lstStyle/>
          <a:p>
            <a:pPr marL="285750" indent="-285750">
              <a:buFont typeface="Arial" panose="020B0604020202020204" pitchFamily="34" charset="0"/>
              <a:buChar char="•"/>
            </a:pPr>
            <a:r>
              <a:rPr lang="en-GB" dirty="0"/>
              <a:t>All employers must be on-boarded onto MCR by April 2022</a:t>
            </a:r>
          </a:p>
          <a:p>
            <a:pPr marL="285750" indent="-285750">
              <a:buFont typeface="Arial" panose="020B0604020202020204" pitchFamily="34" charset="0"/>
              <a:buChar char="•"/>
            </a:pPr>
            <a:r>
              <a:rPr lang="en-GB" dirty="0"/>
              <a:t>We’ve a maximum number of employers we can accept each month between now and completion. Once capacity is reached within any given month, on-boarding will be closed</a:t>
            </a:r>
          </a:p>
          <a:p>
            <a:pPr marL="285750" indent="-285750">
              <a:buFont typeface="Arial" panose="020B0604020202020204" pitchFamily="34" charset="0"/>
              <a:buChar char="•"/>
            </a:pPr>
            <a:r>
              <a:rPr lang="en-GB" dirty="0"/>
              <a:t>You can keep a track on the availability of on-boarding months on our </a:t>
            </a:r>
            <a:r>
              <a:rPr lang="en-GB" dirty="0">
                <a:hlinkClick r:id="rId4"/>
              </a:rPr>
              <a:t>website</a:t>
            </a:r>
            <a:r>
              <a:rPr lang="en-GB" dirty="0"/>
              <a:t>.</a:t>
            </a:r>
          </a:p>
          <a:p>
            <a:endParaRPr lang="en-GB" dirty="0"/>
          </a:p>
          <a:p>
            <a:endParaRPr lang="en-GB" dirty="0"/>
          </a:p>
        </p:txBody>
      </p:sp>
    </p:spTree>
    <p:extLst>
      <p:ext uri="{BB962C8B-B14F-4D97-AF65-F5344CB8AC3E}">
        <p14:creationId xmlns:p14="http://schemas.microsoft.com/office/powerpoint/2010/main" val="104220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E3CB-8239-40BB-8789-86A07E6245A1}"/>
              </a:ext>
            </a:extLst>
          </p:cNvPr>
          <p:cNvSpPr>
            <a:spLocks noGrp="1"/>
          </p:cNvSpPr>
          <p:nvPr>
            <p:ph type="title"/>
          </p:nvPr>
        </p:nvSpPr>
        <p:spPr>
          <a:xfrm>
            <a:off x="345988" y="557276"/>
            <a:ext cx="5028092" cy="1090771"/>
          </a:xfrm>
        </p:spPr>
        <p:txBody>
          <a:bodyPr/>
          <a:lstStyle/>
          <a:p>
            <a:r>
              <a:rPr lang="en-GB" dirty="0"/>
              <a:t>How to on-board to MCR (continued)</a:t>
            </a:r>
          </a:p>
        </p:txBody>
      </p:sp>
      <p:sp>
        <p:nvSpPr>
          <p:cNvPr id="3" name="Content Placeholder 2">
            <a:extLst>
              <a:ext uri="{FF2B5EF4-FFF2-40B4-BE49-F238E27FC236}">
                <a16:creationId xmlns:a16="http://schemas.microsoft.com/office/drawing/2014/main" id="{BD7D8B95-5070-4F10-B237-05EB1286A8B9}"/>
              </a:ext>
            </a:extLst>
          </p:cNvPr>
          <p:cNvSpPr>
            <a:spLocks noGrp="1"/>
          </p:cNvSpPr>
          <p:nvPr>
            <p:ph sz="quarter" idx="11"/>
          </p:nvPr>
        </p:nvSpPr>
        <p:spPr>
          <a:xfrm>
            <a:off x="354009" y="1786270"/>
            <a:ext cx="5020070" cy="4057255"/>
          </a:xfrm>
        </p:spPr>
        <p:txBody>
          <a:bodyPr/>
          <a:lstStyle/>
          <a:p>
            <a:pPr marL="285750" indent="-285750">
              <a:buFont typeface="Arial" panose="020B0604020202020204" pitchFamily="34" charset="0"/>
              <a:buChar char="•"/>
            </a:pPr>
            <a:r>
              <a:rPr lang="en-GB" dirty="0"/>
              <a:t>As we’re getting closer to the on-boarding deadline and can only on-board a limited number of employers each month, we need to get everyone booked onto the remaining months. To make sure you get the date you want, we need your completed On-boarding form to us by the end of June 2021</a:t>
            </a:r>
          </a:p>
          <a:p>
            <a:pPr marL="285750" indent="-285750">
              <a:buFont typeface="Arial" panose="020B0604020202020204" pitchFamily="34" charset="0"/>
              <a:buChar char="•"/>
            </a:pPr>
            <a:r>
              <a:rPr lang="en-GB" dirty="0"/>
              <a:t>We’ll then allocate the remaining            on-boarding slots available to those who’ve not provided us with their preferred date</a:t>
            </a:r>
          </a:p>
          <a:p>
            <a:pPr marL="285750" indent="-285750">
              <a:buFont typeface="Arial" panose="020B0604020202020204" pitchFamily="34" charset="0"/>
              <a:buChar char="•"/>
            </a:pPr>
            <a:r>
              <a:rPr lang="en-GB" dirty="0"/>
              <a:t>An email campaign to support this message commenced last week.</a:t>
            </a:r>
          </a:p>
          <a:p>
            <a:endParaRPr lang="en-GB" dirty="0"/>
          </a:p>
        </p:txBody>
      </p:sp>
    </p:spTree>
    <p:extLst>
      <p:ext uri="{BB962C8B-B14F-4D97-AF65-F5344CB8AC3E}">
        <p14:creationId xmlns:p14="http://schemas.microsoft.com/office/powerpoint/2010/main" val="268789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ext&#10;&#10;Description automatically generated">
            <a:extLst>
              <a:ext uri="{FF2B5EF4-FFF2-40B4-BE49-F238E27FC236}">
                <a16:creationId xmlns:a16="http://schemas.microsoft.com/office/drawing/2014/main" id="{1589BF1D-10A0-4BB0-9397-13551689A18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058" b="9058"/>
          <a:stretch>
            <a:fillRect/>
          </a:stretch>
        </p:blipFill>
        <p:spPr/>
      </p:pic>
      <p:sp>
        <p:nvSpPr>
          <p:cNvPr id="3" name="Title 2">
            <a:extLst>
              <a:ext uri="{FF2B5EF4-FFF2-40B4-BE49-F238E27FC236}">
                <a16:creationId xmlns:a16="http://schemas.microsoft.com/office/drawing/2014/main" id="{986F78F1-E016-4616-8D0B-04E121873C8E}"/>
              </a:ext>
            </a:extLst>
          </p:cNvPr>
          <p:cNvSpPr>
            <a:spLocks noGrp="1"/>
          </p:cNvSpPr>
          <p:nvPr>
            <p:ph type="title"/>
          </p:nvPr>
        </p:nvSpPr>
        <p:spPr/>
        <p:txBody>
          <a:bodyPr/>
          <a:lstStyle/>
          <a:p>
            <a:r>
              <a:rPr lang="en-GB" dirty="0"/>
              <a:t>How to on-board to MCR (continued)</a:t>
            </a:r>
          </a:p>
        </p:txBody>
      </p:sp>
      <p:sp>
        <p:nvSpPr>
          <p:cNvPr id="4" name="Content Placeholder 3">
            <a:extLst>
              <a:ext uri="{FF2B5EF4-FFF2-40B4-BE49-F238E27FC236}">
                <a16:creationId xmlns:a16="http://schemas.microsoft.com/office/drawing/2014/main" id="{A3EFD001-A0B2-41FE-8650-80A1C6A315CC}"/>
              </a:ext>
            </a:extLst>
          </p:cNvPr>
          <p:cNvSpPr>
            <a:spLocks noGrp="1"/>
          </p:cNvSpPr>
          <p:nvPr>
            <p:ph sz="quarter" idx="11"/>
          </p:nvPr>
        </p:nvSpPr>
        <p:spPr/>
        <p:txBody>
          <a:bodyPr/>
          <a:lstStyle/>
          <a:p>
            <a:pPr marL="285750" indent="-285750">
              <a:buFont typeface="Arial" panose="020B0604020202020204" pitchFamily="34" charset="0"/>
              <a:buChar char="•"/>
            </a:pPr>
            <a:r>
              <a:rPr lang="en-GB" dirty="0"/>
              <a:t>To assist employers with                on-boarding, we’ve created a handy MCR On-boarding Checklist for you to follow</a:t>
            </a:r>
          </a:p>
          <a:p>
            <a:pPr marL="285750" indent="-285750">
              <a:buFont typeface="Arial" panose="020B0604020202020204" pitchFamily="34" charset="0"/>
              <a:buChar char="•"/>
            </a:pPr>
            <a:r>
              <a:rPr lang="en-GB" dirty="0"/>
              <a:t>This highlights the steps we advise everyone takes before on-boarding to an MCR solution, and useful links to help you complete these steps</a:t>
            </a:r>
          </a:p>
          <a:p>
            <a:pPr marL="285750" indent="-285750">
              <a:buFont typeface="Arial" panose="020B0604020202020204" pitchFamily="34" charset="0"/>
              <a:buChar char="•"/>
            </a:pPr>
            <a:r>
              <a:rPr lang="en-GB" dirty="0"/>
              <a:t>You’ll find this document on our </a:t>
            </a:r>
            <a:r>
              <a:rPr lang="en-GB" dirty="0">
                <a:hlinkClick r:id="rId3"/>
              </a:rPr>
              <a:t>website</a:t>
            </a:r>
            <a:r>
              <a:rPr lang="en-GB" dirty="0"/>
              <a:t>.</a:t>
            </a:r>
          </a:p>
        </p:txBody>
      </p:sp>
    </p:spTree>
    <p:extLst>
      <p:ext uri="{BB962C8B-B14F-4D97-AF65-F5344CB8AC3E}">
        <p14:creationId xmlns:p14="http://schemas.microsoft.com/office/powerpoint/2010/main" val="24089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phical user interface, text, website&#10;&#10;Description automatically generated">
            <a:extLst>
              <a:ext uri="{FF2B5EF4-FFF2-40B4-BE49-F238E27FC236}">
                <a16:creationId xmlns:a16="http://schemas.microsoft.com/office/drawing/2014/main" id="{762FDA13-E230-4BDA-9745-8B1F7552619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084" r="3084"/>
          <a:stretch>
            <a:fillRect/>
          </a:stretch>
        </p:blipFill>
        <p:spPr/>
      </p:pic>
      <p:sp>
        <p:nvSpPr>
          <p:cNvPr id="4" name="Content Placeholder 3">
            <a:extLst>
              <a:ext uri="{FF2B5EF4-FFF2-40B4-BE49-F238E27FC236}">
                <a16:creationId xmlns:a16="http://schemas.microsoft.com/office/drawing/2014/main" id="{6226A943-D1E9-4FD2-B4EC-3C0F4D8B56E0}"/>
              </a:ext>
            </a:extLst>
          </p:cNvPr>
          <p:cNvSpPr>
            <a:spLocks noGrp="1"/>
          </p:cNvSpPr>
          <p:nvPr>
            <p:ph sz="quarter" idx="11"/>
          </p:nvPr>
        </p:nvSpPr>
        <p:spPr/>
        <p:txBody>
          <a:bodyPr/>
          <a:lstStyle/>
          <a:p>
            <a:pPr marL="285750" indent="-285750">
              <a:buFont typeface="Arial" panose="020B0604020202020204" pitchFamily="34" charset="0"/>
              <a:buChar char="•"/>
            </a:pPr>
            <a:r>
              <a:rPr lang="en-GB" dirty="0"/>
              <a:t>We’ve got lots of resources and training material for you on our </a:t>
            </a:r>
            <a:r>
              <a:rPr lang="en-GB" dirty="0">
                <a:hlinkClick r:id="rId3"/>
              </a:rPr>
              <a:t>website</a:t>
            </a:r>
            <a:r>
              <a:rPr lang="en-GB" dirty="0"/>
              <a:t> including:</a:t>
            </a:r>
          </a:p>
          <a:p>
            <a:pPr marL="642938" lvl="3" indent="-285750"/>
            <a:r>
              <a:rPr lang="en-GB" sz="1800" dirty="0">
                <a:solidFill>
                  <a:srgbClr val="003F72"/>
                </a:solidFill>
                <a:hlinkClick r:id="rId4"/>
              </a:rPr>
              <a:t>The On-boarding form</a:t>
            </a:r>
            <a:endParaRPr lang="en-GB" sz="1800" dirty="0">
              <a:solidFill>
                <a:srgbClr val="003F72"/>
              </a:solidFill>
            </a:endParaRPr>
          </a:p>
          <a:p>
            <a:pPr marL="642938" lvl="3" indent="-285750"/>
            <a:r>
              <a:rPr lang="en-GB" sz="1800" dirty="0">
                <a:solidFill>
                  <a:srgbClr val="003F72"/>
                </a:solidFill>
                <a:hlinkClick r:id="rId5"/>
              </a:rPr>
              <a:t>The On-boarding Checklist</a:t>
            </a:r>
            <a:endParaRPr lang="en-GB" sz="1800" dirty="0">
              <a:solidFill>
                <a:srgbClr val="003F72"/>
              </a:solidFill>
            </a:endParaRPr>
          </a:p>
          <a:p>
            <a:pPr marL="642938" lvl="3" indent="-285750"/>
            <a:r>
              <a:rPr lang="en-GB" sz="1800" dirty="0">
                <a:solidFill>
                  <a:srgbClr val="003F72"/>
                </a:solidFill>
              </a:rPr>
              <a:t>Guides, including - an </a:t>
            </a:r>
            <a:r>
              <a:rPr lang="en-GB" sz="1800" dirty="0">
                <a:solidFill>
                  <a:srgbClr val="003F72"/>
                </a:solidFill>
                <a:hlinkClick r:id="rId6"/>
              </a:rPr>
              <a:t>On-boarding Guide</a:t>
            </a:r>
            <a:r>
              <a:rPr lang="en-GB" sz="1800" dirty="0">
                <a:solidFill>
                  <a:srgbClr val="003F72"/>
                </a:solidFill>
              </a:rPr>
              <a:t>, a </a:t>
            </a:r>
            <a:r>
              <a:rPr lang="en-GB" sz="1800" dirty="0">
                <a:solidFill>
                  <a:srgbClr val="003F72"/>
                </a:solidFill>
                <a:hlinkClick r:id="rId7"/>
              </a:rPr>
              <a:t>User Guide</a:t>
            </a:r>
            <a:r>
              <a:rPr lang="en-GB" sz="1800" dirty="0">
                <a:solidFill>
                  <a:srgbClr val="003F72"/>
                </a:solidFill>
              </a:rPr>
              <a:t>, the MCR template and </a:t>
            </a:r>
            <a:r>
              <a:rPr lang="en-GB" sz="1800" dirty="0">
                <a:solidFill>
                  <a:srgbClr val="003F72"/>
                </a:solidFill>
                <a:hlinkClick r:id="rId8"/>
              </a:rPr>
              <a:t>user instructions</a:t>
            </a:r>
            <a:endParaRPr lang="en-GB" sz="1800" dirty="0">
              <a:solidFill>
                <a:srgbClr val="003F72"/>
              </a:solidFill>
            </a:endParaRPr>
          </a:p>
          <a:p>
            <a:pPr marL="642938" lvl="3" indent="-285750"/>
            <a:r>
              <a:rPr lang="en-GB" sz="1800" dirty="0">
                <a:solidFill>
                  <a:srgbClr val="003F72"/>
                </a:solidFill>
              </a:rPr>
              <a:t>We’ve got training </a:t>
            </a:r>
            <a:r>
              <a:rPr lang="en-GB" sz="1800" dirty="0">
                <a:solidFill>
                  <a:srgbClr val="003F72"/>
                </a:solidFill>
                <a:hlinkClick r:id="rId9"/>
              </a:rPr>
              <a:t>webinars</a:t>
            </a:r>
            <a:r>
              <a:rPr lang="en-GB" sz="1800" dirty="0">
                <a:solidFill>
                  <a:srgbClr val="003F72"/>
                </a:solidFill>
              </a:rPr>
              <a:t>, including an introduction to MCR for those who are new to the Scheme, and an enhanced training programme for employers who are ready to on-board</a:t>
            </a:r>
          </a:p>
          <a:p>
            <a:pPr marL="642938" lvl="3" indent="-285750"/>
            <a:r>
              <a:rPr lang="en-GB" sz="1800" dirty="0">
                <a:solidFill>
                  <a:srgbClr val="003F72"/>
                </a:solidFill>
              </a:rPr>
              <a:t>We’ve also got a </a:t>
            </a:r>
            <a:r>
              <a:rPr lang="en-GB" sz="1800" dirty="0">
                <a:solidFill>
                  <a:srgbClr val="003F72"/>
                </a:solidFill>
                <a:hlinkClick r:id="rId10"/>
              </a:rPr>
              <a:t>training video </a:t>
            </a:r>
            <a:r>
              <a:rPr lang="en-GB" sz="1800" dirty="0">
                <a:solidFill>
                  <a:srgbClr val="003F72"/>
                </a:solidFill>
              </a:rPr>
              <a:t>and a </a:t>
            </a:r>
            <a:r>
              <a:rPr lang="en-GB" sz="1800" dirty="0">
                <a:solidFill>
                  <a:srgbClr val="003F72"/>
                </a:solidFill>
                <a:hlinkClick r:id="rId11"/>
              </a:rPr>
              <a:t>benefits of MCR video </a:t>
            </a:r>
            <a:r>
              <a:rPr lang="en-GB" sz="1800" dirty="0">
                <a:solidFill>
                  <a:srgbClr val="003F72"/>
                </a:solidFill>
              </a:rPr>
              <a:t>which you can watch at your leisure.</a:t>
            </a:r>
          </a:p>
        </p:txBody>
      </p:sp>
      <p:sp>
        <p:nvSpPr>
          <p:cNvPr id="5" name="Title 2">
            <a:extLst>
              <a:ext uri="{FF2B5EF4-FFF2-40B4-BE49-F238E27FC236}">
                <a16:creationId xmlns:a16="http://schemas.microsoft.com/office/drawing/2014/main" id="{570D9A9A-5B08-4C18-A584-13EF548136A6}"/>
              </a:ext>
            </a:extLst>
          </p:cNvPr>
          <p:cNvSpPr>
            <a:spLocks noGrp="1"/>
          </p:cNvSpPr>
          <p:nvPr>
            <p:ph type="title"/>
          </p:nvPr>
        </p:nvSpPr>
        <p:spPr>
          <a:xfrm>
            <a:off x="345993" y="557276"/>
            <a:ext cx="9367502" cy="602987"/>
          </a:xfrm>
        </p:spPr>
        <p:txBody>
          <a:bodyPr/>
          <a:lstStyle/>
          <a:p>
            <a:r>
              <a:rPr lang="en-GB" dirty="0"/>
              <a:t>MCR learning materials and training</a:t>
            </a:r>
          </a:p>
        </p:txBody>
      </p:sp>
    </p:spTree>
    <p:extLst>
      <p:ext uri="{BB962C8B-B14F-4D97-AF65-F5344CB8AC3E}">
        <p14:creationId xmlns:p14="http://schemas.microsoft.com/office/powerpoint/2010/main" val="250420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FA75-0034-4A0C-A866-E5F6BC459C1B}"/>
              </a:ext>
            </a:extLst>
          </p:cNvPr>
          <p:cNvSpPr>
            <a:spLocks noGrp="1"/>
          </p:cNvSpPr>
          <p:nvPr>
            <p:ph type="title"/>
          </p:nvPr>
        </p:nvSpPr>
        <p:spPr>
          <a:xfrm>
            <a:off x="345993" y="557276"/>
            <a:ext cx="9308370" cy="602987"/>
          </a:xfrm>
        </p:spPr>
        <p:txBody>
          <a:bodyPr/>
          <a:lstStyle/>
          <a:p>
            <a:r>
              <a:rPr lang="en-GB" dirty="0"/>
              <a:t>Common errors during on-boarding</a:t>
            </a:r>
          </a:p>
        </p:txBody>
      </p:sp>
      <p:sp>
        <p:nvSpPr>
          <p:cNvPr id="3" name="Content Placeholder 2">
            <a:extLst>
              <a:ext uri="{FF2B5EF4-FFF2-40B4-BE49-F238E27FC236}">
                <a16:creationId xmlns:a16="http://schemas.microsoft.com/office/drawing/2014/main" id="{80BA2879-5C54-4679-BDBA-E2233095CE6A}"/>
              </a:ext>
            </a:extLst>
          </p:cNvPr>
          <p:cNvSpPr>
            <a:spLocks noGrp="1"/>
          </p:cNvSpPr>
          <p:nvPr>
            <p:ph sz="quarter" idx="11"/>
          </p:nvPr>
        </p:nvSpPr>
        <p:spPr/>
        <p:txBody>
          <a:bodyPr/>
          <a:lstStyle/>
          <a:p>
            <a:r>
              <a:rPr lang="en-GB" sz="2800" dirty="0">
                <a:latin typeface="trebuchet ms" panose="020B0603020202020204" pitchFamily="34" charset="0"/>
              </a:rPr>
              <a:t>Opening MCR files in Excel</a:t>
            </a:r>
          </a:p>
          <a:p>
            <a:r>
              <a:rPr lang="en-GB" dirty="0">
                <a:latin typeface="trebuchet ms" panose="020B0603020202020204" pitchFamily="34" charset="0"/>
              </a:rPr>
              <a:t>A dedicated import function has been developed within the MCR template to allow for comma-separated values (.csv) files to be reviewed and updated in the template.</a:t>
            </a:r>
          </a:p>
          <a:p>
            <a:r>
              <a:rPr lang="en-GB" dirty="0">
                <a:latin typeface="trebuchet ms" panose="020B0603020202020204" pitchFamily="34" charset="0"/>
              </a:rPr>
              <a:t>We’ve noticed that some employers are opening the files we returned to them in Excel first, and then saving the file, which will corrupt the formatting of the data.</a:t>
            </a:r>
          </a:p>
          <a:p>
            <a:r>
              <a:rPr lang="en-GB" dirty="0">
                <a:latin typeface="trebuchet ms" panose="020B0603020202020204" pitchFamily="34" charset="0"/>
              </a:rPr>
              <a:t>Excel will remove leading zeros and re-format some values such as the role identifier, which will mean the MCR template can’t read your submission when you try to import.</a:t>
            </a:r>
          </a:p>
          <a:p>
            <a:endParaRPr lang="en-GB" dirty="0"/>
          </a:p>
        </p:txBody>
      </p:sp>
    </p:spTree>
    <p:extLst>
      <p:ext uri="{BB962C8B-B14F-4D97-AF65-F5344CB8AC3E}">
        <p14:creationId xmlns:p14="http://schemas.microsoft.com/office/powerpoint/2010/main" val="2678486432"/>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5A1A7642E71E449A28905C8C4B3A39" ma:contentTypeVersion="13" ma:contentTypeDescription="Create a new document." ma:contentTypeScope="" ma:versionID="5b326fe3671ef91054e0960258342e0b">
  <xsd:schema xmlns:xsd="http://www.w3.org/2001/XMLSchema" xmlns:xs="http://www.w3.org/2001/XMLSchema" xmlns:p="http://schemas.microsoft.com/office/2006/metadata/properties" xmlns:ns3="28419853-262b-4fae-8a7d-6b6477fa070e" xmlns:ns4="f06cb1f3-d57b-42f5-81c2-35e06e3ccc38" targetNamespace="http://schemas.microsoft.com/office/2006/metadata/properties" ma:root="true" ma:fieldsID="d446438d53599e77017d94dfd7383544" ns3:_="" ns4:_="">
    <xsd:import namespace="28419853-262b-4fae-8a7d-6b6477fa070e"/>
    <xsd:import namespace="f06cb1f3-d57b-42f5-81c2-35e06e3ccc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19853-262b-4fae-8a7d-6b6477fa0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cb1f3-d57b-42f5-81c2-35e06e3ccc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B8FEDD-094C-424C-916D-8669EF1D9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19853-262b-4fae-8a7d-6b6477fa070e"/>
    <ds:schemaRef ds:uri="f06cb1f3-d57b-42f5-81c2-35e06e3c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73FE5-CC15-47BF-84DD-89D514E4A4F0}">
  <ds:schemaRefs>
    <ds:schemaRef ds:uri="http://purl.org/dc/terms/"/>
    <ds:schemaRef ds:uri="28419853-262b-4fae-8a7d-6b6477fa070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06cb1f3-d57b-42f5-81c2-35e06e3ccc38"/>
    <ds:schemaRef ds:uri="http://www.w3.org/XML/1998/namespace"/>
  </ds:schemaRefs>
</ds:datastoreItem>
</file>

<file path=customXml/itemProps3.xml><?xml version="1.0" encoding="utf-8"?>
<ds:datastoreItem xmlns:ds="http://schemas.openxmlformats.org/officeDocument/2006/customXml" ds:itemID="{9DCAE28C-C109-42CC-9E17-97016F6AF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1567</TotalTime>
  <Words>1342</Words>
  <Application>Microsoft Office PowerPoint</Application>
  <PresentationFormat>Widescreen</PresentationFormat>
  <Paragraphs>92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Trebuchet MS</vt:lpstr>
      <vt:lpstr>Teachers' Pensions Master Presentation</vt:lpstr>
      <vt:lpstr>PowerPoint Presentation</vt:lpstr>
      <vt:lpstr>Agenda</vt:lpstr>
      <vt:lpstr>MCR on-boarding update</vt:lpstr>
      <vt:lpstr>MCR on-boarding update (continued)</vt:lpstr>
      <vt:lpstr>How to on-board to MCR</vt:lpstr>
      <vt:lpstr>How to on-board to MCR (continued)</vt:lpstr>
      <vt:lpstr>How to on-board to MCR (continued)</vt:lpstr>
      <vt:lpstr>MCR learning materials and training</vt:lpstr>
      <vt:lpstr>Common errors during on-boarding</vt:lpstr>
      <vt:lpstr>Common errors during on-boarding</vt:lpstr>
      <vt:lpstr>Common errors during on-boarding</vt:lpstr>
      <vt:lpstr>Common errors during on-boarding</vt:lpstr>
      <vt:lpstr>Common errors during on-boarding</vt:lpstr>
      <vt:lpstr>Common errors during on-boarding</vt:lpstr>
      <vt:lpstr>Common errors during on-boarding</vt:lpstr>
      <vt:lpstr>Common errors during on-boarding</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Leafe, Nichola (Employee Benefits)</cp:lastModifiedBy>
  <cp:revision>119</cp:revision>
  <dcterms:created xsi:type="dcterms:W3CDTF">2020-08-28T08:56:08Z</dcterms:created>
  <dcterms:modified xsi:type="dcterms:W3CDTF">2021-04-21T16:48:48Z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0x010100B35A1A7642E71E449A28905C8C4B3A39</vt:lpwstr>
  </property>
</Properties>
</file>