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6" r:id="rId5"/>
    <p:sldId id="338" r:id="rId6"/>
    <p:sldId id="339" r:id="rId7"/>
    <p:sldId id="340" r:id="rId8"/>
    <p:sldId id="343" r:id="rId9"/>
    <p:sldId id="344" r:id="rId10"/>
    <p:sldId id="342" r:id="rId11"/>
    <p:sldId id="345" r:id="rId12"/>
    <p:sldId id="347" r:id="rId13"/>
    <p:sldId id="348" r:id="rId14"/>
    <p:sldId id="346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57" autoAdjust="0"/>
  </p:normalViewPr>
  <p:slideViewPr>
    <p:cSldViewPr snapToGrid="0">
      <p:cViewPr varScale="1">
        <p:scale>
          <a:sx n="118" d="100"/>
          <a:sy n="118" d="100"/>
        </p:scale>
        <p:origin x="1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FFA9C6D-FC29-4EB3-9038-619DFB6B8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" y="552614"/>
            <a:ext cx="2837952" cy="8513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08A4-9F57-4A3B-8E99-33C9F081C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0724" y="4122574"/>
            <a:ext cx="8126413" cy="2182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6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4CF9C9-DA17-4B88-976C-81B753359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8DF42-CF42-41A4-BBD6-03328307D3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025" y="542925"/>
            <a:ext cx="5038725" cy="5789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person sitting on the keyboard of a computer&#10;&#10;Description automatically generated">
            <a:extLst>
              <a:ext uri="{FF2B5EF4-FFF2-40B4-BE49-F238E27FC236}">
                <a16:creationId xmlns:a16="http://schemas.microsoft.com/office/drawing/2014/main" id="{4C7D0287-CEF1-46A3-A5ED-B439D5559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E81B-64CE-4513-B754-7433A288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766623"/>
            <a:ext cx="7396451" cy="7559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B7AAC3F-2BC1-444C-A2DB-2DEA3A6FF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A9139F5-423B-4052-9B88-7BF494742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53" y="0"/>
            <a:ext cx="2836800" cy="141840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D43ED4-5CC4-4C8E-9107-50683FC67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128" y="395963"/>
            <a:ext cx="8126413" cy="2182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" y="280567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0162" y="4564004"/>
            <a:ext cx="6253233" cy="19144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50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413" y="473030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267157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656534"/>
            <a:ext cx="1070768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88" y="294125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49DACC6-803F-4532-9FE1-54F04B975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81AC8-93CE-4507-9C5E-2E7E8B836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258888"/>
            <a:ext cx="10621962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2C14EC-8AF7-4697-A4B4-1739571870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E7A37-0BE4-4E30-85CF-398B5568D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163" y="1250950"/>
            <a:ext cx="10852150" cy="50720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4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38" y="413394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3F6235-F0B4-4CCA-9251-1286D19A8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D9F38-7FF1-4B75-AD75-5A9323B2D1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258888"/>
            <a:ext cx="10709275" cy="50212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0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1B6C226-8ADC-42EA-A18E-CC086DA18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CBAD9F-49C8-4922-95C4-3B9F81EF1E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163" y="1258888"/>
            <a:ext cx="10861675" cy="508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CF163-9626-4D11-902A-D61F7D555C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550" y="534988"/>
            <a:ext cx="5037138" cy="5753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AD887F2C-1B39-4988-94FB-540E68A0B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/>
          <a:stretch/>
        </p:blipFill>
        <p:spPr>
          <a:xfrm>
            <a:off x="6096000" y="-9114"/>
            <a:ext cx="6096000" cy="68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0" r:id="rId8"/>
    <p:sldLayoutId id="2147483672" r:id="rId9"/>
    <p:sldLayoutId id="2147483697" r:id="rId10"/>
    <p:sldLayoutId id="214748370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396E-6ABA-40D0-B54A-C96AB2872B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1737" y="4766209"/>
            <a:ext cx="9268576" cy="1261588"/>
          </a:xfrm>
        </p:spPr>
        <p:txBody>
          <a:bodyPr/>
          <a:lstStyle/>
          <a:p>
            <a:r>
              <a:rPr lang="en-GB" sz="4000" dirty="0"/>
              <a:t>Future Development Workshop</a:t>
            </a:r>
          </a:p>
          <a:p>
            <a:r>
              <a:rPr lang="en-GB" sz="4000" dirty="0"/>
              <a:t>Teachers’ Pensions Action Forum</a:t>
            </a:r>
          </a:p>
          <a:p>
            <a:endParaRPr lang="en-GB" sz="4000" dirty="0">
              <a:solidFill>
                <a:srgbClr val="003F72"/>
              </a:solidFill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571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090B-F356-4C59-B2FA-A95064DC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57" y="424753"/>
            <a:ext cx="5234817" cy="759423"/>
          </a:xfrm>
        </p:spPr>
        <p:txBody>
          <a:bodyPr/>
          <a:lstStyle/>
          <a:p>
            <a:r>
              <a:rPr lang="en-GB" dirty="0"/>
              <a:t>Risk Based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B0E2-191A-44BF-A5AC-DFC1253DA9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6357" y="5078187"/>
            <a:ext cx="10861675" cy="1600200"/>
          </a:xfrm>
        </p:spPr>
        <p:txBody>
          <a:bodyPr/>
          <a:lstStyle/>
          <a:p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What measures could be used to determine compliance and good administration?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528C821E-B0EE-45F7-98A5-0C3AF39D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" y="1482289"/>
            <a:ext cx="9813105" cy="35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6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C86F-BC67-4981-B6AB-5144436B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7" y="974951"/>
            <a:ext cx="11749443" cy="759423"/>
          </a:xfrm>
        </p:spPr>
        <p:txBody>
          <a:bodyPr/>
          <a:lstStyle/>
          <a:p>
            <a:r>
              <a:rPr lang="en-GB" dirty="0"/>
              <a:t>Knowledge Management System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2EBC-7E35-409F-9DC6-3C917F8F3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557" y="1354662"/>
            <a:ext cx="10852150" cy="5072063"/>
          </a:xfrm>
        </p:spPr>
        <p:txBody>
          <a:bodyPr/>
          <a:lstStyle/>
          <a:p>
            <a:r>
              <a:rPr lang="en-GB" sz="2000" dirty="0"/>
              <a:t>Teachers’ Pensions would like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Leverage the work Capita is doing to select a Knowledge Management (KM) tool to support employers, members and TP staff.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Deploy the KM tool: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Contact Centre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Back Office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DfE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Website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Website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Use the KM to support Transitional Protection and Goodwin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What areas would employers like the KMS to cover?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43CD-7794-4C13-9F2C-852185A9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77" y="3051048"/>
            <a:ext cx="3944045" cy="755904"/>
          </a:xfrm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561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9C1C-F5F5-48A0-8262-76885980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473030"/>
            <a:ext cx="10137614" cy="759423"/>
          </a:xfrm>
        </p:spPr>
        <p:txBody>
          <a:bodyPr/>
          <a:lstStyle/>
          <a:p>
            <a:r>
              <a:rPr lang="en-GB" dirty="0"/>
              <a:t>Continuous Improvement Programme (CIP)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2985-0969-4537-B79A-B82DFC2F26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dirty="0"/>
              <a:t>CIP activity was established to ensure ongoing improvements to the Teachers’ Pension Scheme, enhancing the employer and member experience.</a:t>
            </a:r>
          </a:p>
          <a:p>
            <a:r>
              <a:rPr lang="en-GB" sz="2000" dirty="0"/>
              <a:t>Key principles of the initiatives: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Directly link to strategic objectives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Focus on experience outcomes e.g. CSAT Scores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Target simplification of employer and member journeys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 ongoing digital transformation.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endParaRPr lang="en-GB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04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8F2B-AB3C-42CF-B9DC-BB911FBE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473030"/>
            <a:ext cx="10497209" cy="759423"/>
          </a:xfrm>
        </p:spPr>
        <p:txBody>
          <a:bodyPr/>
          <a:lstStyle/>
          <a:p>
            <a:r>
              <a:rPr lang="en-GB" dirty="0"/>
              <a:t>Continuous Improvement Programme (CIP)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4C158-2379-484E-BE54-D1CE4DECE49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To support this we want to take advantage of every opportunity to gather feedback from Employers to ensure initiatives: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Remain Fit For Purpose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Reflect Changing Employer landscape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Match the way members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5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A54E-521D-40A6-BDB8-6564DB9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423265"/>
            <a:ext cx="10258086" cy="759423"/>
          </a:xfrm>
        </p:spPr>
        <p:txBody>
          <a:bodyPr/>
          <a:lstStyle/>
          <a:p>
            <a:r>
              <a:rPr lang="en-GB" dirty="0"/>
              <a:t>Employer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3073-BFE4-4069-A932-4804EBDF1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413473"/>
            <a:ext cx="10709275" cy="502126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Portal is a vital tool in ensuring employers can administrate the Teachers’ Pension Scheme effectively and successfully.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CIP is also reviewing the functionality of the existing Employer Portal, ensuring:</a:t>
            </a:r>
          </a:p>
          <a:p>
            <a:pPr marL="533400" lvl="1" indent="-87313">
              <a:buFont typeface="Arial" panose="020B0604020202020204" pitchFamily="34" charset="0"/>
              <a:buChar char="•"/>
            </a:pPr>
            <a:r>
              <a:rPr lang="en-GB" sz="2000" dirty="0"/>
              <a:t>The portal remains compliant with GDPR legislation</a:t>
            </a:r>
          </a:p>
          <a:p>
            <a:pPr marL="533400" lvl="1" indent="-87313">
              <a:buFont typeface="Arial" panose="020B0604020202020204" pitchFamily="34" charset="0"/>
              <a:buChar char="•"/>
            </a:pPr>
            <a:r>
              <a:rPr lang="en-GB" sz="2000" dirty="0"/>
              <a:t>Maintains a high level of employer satisfaction</a:t>
            </a:r>
          </a:p>
          <a:p>
            <a:pPr marL="533400" lvl="1" indent="-87313">
              <a:buFont typeface="Arial" panose="020B0604020202020204" pitchFamily="34" charset="0"/>
              <a:buChar char="•"/>
            </a:pPr>
            <a:r>
              <a:rPr lang="en-GB" sz="2000" dirty="0"/>
              <a:t>Reducing employer effort, subsequently reducing the need to contact the Teachers Pension Scheme</a:t>
            </a:r>
          </a:p>
          <a:p>
            <a:pPr marL="533400" lvl="1" indent="-87313">
              <a:buFont typeface="Arial" panose="020B0604020202020204" pitchFamily="34" charset="0"/>
              <a:buChar char="•"/>
            </a:pPr>
            <a:r>
              <a:rPr lang="en-GB" sz="2000" dirty="0"/>
              <a:t>Improving the database structure, allow further improvements linked to Employer CRM, Dashboards and Risk Based Assurance.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1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A54E-521D-40A6-BDB8-6564DB9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413394"/>
            <a:ext cx="10258086" cy="759423"/>
          </a:xfrm>
        </p:spPr>
        <p:txBody>
          <a:bodyPr/>
          <a:lstStyle/>
          <a:p>
            <a:r>
              <a:rPr lang="en-GB" dirty="0"/>
              <a:t>Employer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3073-BFE4-4069-A932-4804EBDF1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423344"/>
            <a:ext cx="10709275" cy="502126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Particular areas of focus are (but not limited to):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Improving data transfer between employers to Teachers’ Pensions (and vice versa)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Search and Print improvements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User administration – creation, closure and management of portal accounts    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Dashboards - that details the progress on their outstanding tasks and provides useful information to help with their activities.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8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C1559-2C55-43AA-8F2B-731E167395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630011"/>
            <a:ext cx="5038725" cy="5789613"/>
          </a:xfrm>
        </p:spPr>
        <p:txBody>
          <a:bodyPr/>
          <a:lstStyle/>
          <a:p>
            <a:pPr lvl="0"/>
            <a:r>
              <a:rPr lang="en-GB" sz="4000" dirty="0"/>
              <a:t>Authentication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Currently both members and employers are required to complete manual identification, this can be time consuming and frustrating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For members the infrequent use of their accounts drives password resets to the highest reason for contact.</a:t>
            </a:r>
          </a:p>
          <a:p>
            <a:r>
              <a:rPr lang="en-GB" sz="20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5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6C82-18B4-4CD4-A4F4-F43B8370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381210"/>
            <a:ext cx="10445090" cy="75942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9965-AEBE-4972-942A-916A640FDC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258888"/>
            <a:ext cx="11096398" cy="50387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Teachers’ Pensions would like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Simplify web password approach. The research suggests retaining the full entry of the password, allowing device authentication for a longer period and to allow a PIN to be requested and sent to a mobile device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Reduce the number of steps required to reset the password to ease the effort required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Authenticated webchat (employer &amp; member) to allow conversation to remain on line within the webchat channel.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Both Members and Employers have access to all of our channels, these channels will be brought together to provide a fully connected experience.</a:t>
            </a:r>
          </a:p>
          <a:p>
            <a:pPr lvl="0"/>
            <a:r>
              <a:rPr lang="en-GB" sz="2000" dirty="0">
                <a:solidFill>
                  <a:schemeClr val="tx1"/>
                </a:solidFill>
              </a:rPr>
              <a:t>What else could we consider?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81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AF58BA-D6A0-4452-AFD9-CC05B034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5407" y="552450"/>
            <a:ext cx="5558064" cy="5753100"/>
          </a:xfrm>
        </p:spPr>
        <p:txBody>
          <a:bodyPr/>
          <a:lstStyle/>
          <a:p>
            <a:r>
              <a:rPr lang="en-GB" sz="4000" dirty="0"/>
              <a:t>Knowledge Management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Currently the call centre agents are supported by a basic knowledge management tool for FAQs and use the knowledge of their peers to answer complex scenarios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Website has public facing FAQs which are limited in scope 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We know there is an increased need for driving consistent responses to all users within a timely manner  and believe a KMS would support this.</a:t>
            </a: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62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090B-F356-4C59-B2FA-A95064DC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1" y="359440"/>
            <a:ext cx="5234817" cy="759423"/>
          </a:xfrm>
        </p:spPr>
        <p:txBody>
          <a:bodyPr/>
          <a:lstStyle/>
          <a:p>
            <a:r>
              <a:rPr lang="en-GB" dirty="0"/>
              <a:t>Risk Based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B0E2-191A-44BF-A5AC-DFC1253DA9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571" y="1258888"/>
            <a:ext cx="10861675" cy="508158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provision of online based training to improve an employer and/or payroll providers understanding and subsequent administration of the Teachers’ Pension Scheme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Also provides the opportunity (linked with MCR) to monitor an employers ongoing monthly performance against a set of pre-defined measures – this acts as a prerequisite to the removal/streamlining of the EOYC process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This initiative would put in place a multi-tier accreditation scheme that would score payroll providers against a number of different criteria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We would use this accreditation scoring to encourage payroll providers to display the behaviours required for Teachers’ Pension Scheme to provide a high quality service to its members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Employers, on a monthly basis would be scored on their administration of tasks linked to data provision, data accuracy and finances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These measures will be weighted, based on employer size and used to determine a score – this score drives EOYC level.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168186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1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16DA2766F34E82EB850414B28C56" ma:contentTypeVersion="13" ma:contentTypeDescription="Create a new document." ma:contentTypeScope="" ma:versionID="2c455529e465db4cd0d53da0ebe70fc6">
  <xsd:schema xmlns:xsd="http://www.w3.org/2001/XMLSchema" xmlns:xs="http://www.w3.org/2001/XMLSchema" xmlns:p="http://schemas.microsoft.com/office/2006/metadata/properties" xmlns:ns3="35a758ed-116e-458b-bcdf-c825ec139634" xmlns:ns4="69f2a1a5-a776-47a7-aa78-353bb55b0238" targetNamespace="http://schemas.microsoft.com/office/2006/metadata/properties" ma:root="true" ma:fieldsID="08ed6d97d8732bf0e392d6c707459e63" ns3:_="" ns4:_="">
    <xsd:import namespace="35a758ed-116e-458b-bcdf-c825ec139634"/>
    <xsd:import namespace="69f2a1a5-a776-47a7-aa78-353bb55b0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758ed-116e-458b-bcdf-c825ec139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2a1a5-a776-47a7-aa78-353bb55b0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FDB3C-F077-4DBB-8126-3AF07690E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a758ed-116e-458b-bcdf-c825ec139634"/>
    <ds:schemaRef ds:uri="69f2a1a5-a776-47a7-aa78-353bb55b0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721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Teachers' Pensions Master Presentation</vt:lpstr>
      <vt:lpstr>PowerPoint Presentation</vt:lpstr>
      <vt:lpstr>Continuous Improvement Programme (CIP)</vt:lpstr>
      <vt:lpstr>Continuous Improvement Programme (CIP)</vt:lpstr>
      <vt:lpstr>Employer Portal</vt:lpstr>
      <vt:lpstr>Employer Portal</vt:lpstr>
      <vt:lpstr>PowerPoint Presentation</vt:lpstr>
      <vt:lpstr>Authentication</vt:lpstr>
      <vt:lpstr>PowerPoint Presentation</vt:lpstr>
      <vt:lpstr>Risk Based Assurance</vt:lpstr>
      <vt:lpstr>Risk Based Assurance</vt:lpstr>
      <vt:lpstr>Knowledge Management System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Chesters, Lisa (Employee Benefits)</dc:creator>
  <cp:lastModifiedBy>Leafe, Nichola (Employee Benefits)</cp:lastModifiedBy>
  <cp:revision>79</cp:revision>
  <dcterms:created xsi:type="dcterms:W3CDTF">2020-05-20T10:38:23Z</dcterms:created>
  <dcterms:modified xsi:type="dcterms:W3CDTF">2020-11-24T16:13:25Z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0x0101005D0116DA2766F34E82EB850414B28C56</vt:lpwstr>
  </property>
</Properties>
</file>